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858000" cy="9144000"/>
  <p:embeddedFontLst>
    <p:embeddedFont>
      <p:font typeface="Aptos" panose="020B0004020202020204" pitchFamily="34" charset="0"/>
      <p:regular r:id="rId4"/>
      <p:bold r:id="rId5"/>
      <p:italic r:id="rId6"/>
      <p:boldItalic r:id="rId7"/>
    </p:embeddedFont>
    <p:embeddedFont>
      <p:font typeface="Black Mango Bold" panose="02020A03060303060403" pitchFamily="18" charset="77"/>
      <p:regular r:id="rId8"/>
      <p:bold r:id="rId9"/>
    </p:embeddedFont>
    <p:embeddedFont>
      <p:font typeface="Calibri" panose="020F0502020204030204" pitchFamily="34" charset="0"/>
      <p:regular r:id="rId10"/>
      <p:bold r:id="rId11"/>
      <p:italic r:id="rId12"/>
      <p:boldItalic r:id="rId13"/>
    </p:embeddedFont>
    <p:embeddedFont>
      <p:font typeface="Poppins Light" panose="020B060402020202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51" autoAdjust="0"/>
  </p:normalViewPr>
  <p:slideViewPr>
    <p:cSldViewPr>
      <p:cViewPr varScale="1">
        <p:scale>
          <a:sx n="96" d="100"/>
          <a:sy n="96" d="100"/>
        </p:scale>
        <p:origin x="32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stiaantica.cultura.gov.it/en/sites/necropolis-of-portus-in-the-isola-sacra/"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42384" y="1776897"/>
            <a:ext cx="6607232" cy="4369032"/>
          </a:xfrm>
          <a:custGeom>
            <a:avLst/>
            <a:gdLst/>
            <a:ahLst/>
            <a:cxnLst/>
            <a:rect l="l" t="t" r="r" b="b"/>
            <a:pathLst>
              <a:path w="6607232" h="4369032">
                <a:moveTo>
                  <a:pt x="0" y="0"/>
                </a:moveTo>
                <a:lnTo>
                  <a:pt x="6607232" y="0"/>
                </a:lnTo>
                <a:lnTo>
                  <a:pt x="6607232" y="4369032"/>
                </a:lnTo>
                <a:lnTo>
                  <a:pt x="0" y="4369032"/>
                </a:lnTo>
                <a:lnTo>
                  <a:pt x="0" y="0"/>
                </a:lnTo>
                <a:close/>
              </a:path>
            </a:pathLst>
          </a:custGeom>
          <a:blipFill>
            <a:blip r:embed="rId2"/>
            <a:stretch>
              <a:fillRect/>
            </a:stretch>
          </a:blipFill>
        </p:spPr>
      </p:sp>
      <p:sp>
        <p:nvSpPr>
          <p:cNvPr id="3" name="TextBox 3"/>
          <p:cNvSpPr txBox="1"/>
          <p:nvPr/>
        </p:nvSpPr>
        <p:spPr>
          <a:xfrm>
            <a:off x="7175500" y="273050"/>
            <a:ext cx="3130648" cy="1200137"/>
          </a:xfrm>
          <a:prstGeom prst="rect">
            <a:avLst/>
          </a:prstGeom>
        </p:spPr>
        <p:txBody>
          <a:bodyPr lIns="0" tIns="0" rIns="0" bIns="0" rtlCol="0" anchor="t">
            <a:spAutoFit/>
          </a:bodyPr>
          <a:lstStyle/>
          <a:p>
            <a:pPr algn="just">
              <a:lnSpc>
                <a:spcPts val="1368"/>
              </a:lnSpc>
            </a:pPr>
            <a:r>
              <a:rPr lang="it-IT" sz="1200" kern="100" dirty="0">
                <a:effectLst/>
                <a:latin typeface=""/>
                <a:ea typeface="Aptos" panose="020B0004020202020204" pitchFamily="34" charset="0"/>
                <a:cs typeface="Times New Roman" panose="02020603050405020304" pitchFamily="18" charset="0"/>
              </a:rPr>
              <a:t>Sopra le porte, le iscrizioni nominano i defunti; per alcuni, i rilievi raffigurano le loro professioni - </a:t>
            </a:r>
            <a:r>
              <a:rPr lang="it-IT" sz="1200" dirty="0">
                <a:latin typeface=""/>
              </a:rPr>
              <a:t>ostetrici</a:t>
            </a:r>
            <a:r>
              <a:rPr lang="it-IT" sz="1200" kern="100" dirty="0">
                <a:effectLst/>
                <a:latin typeface=""/>
                <a:ea typeface="Aptos" panose="020B0004020202020204" pitchFamily="34" charset="0"/>
                <a:cs typeface="Times New Roman" panose="02020603050405020304" pitchFamily="18" charset="0"/>
              </a:rPr>
              <a:t>, fabbri, mercanti, medici - fornendo preziose informazioni su Porto e i suoi abitanti: per lo più uomini d'affari e liberti della classe media.</a:t>
            </a:r>
            <a:endParaRPr lang="en-IT" sz="1200" kern="100" dirty="0">
              <a:effectLst/>
              <a:latin typeface=""/>
              <a:ea typeface="Aptos" panose="020B0004020202020204" pitchFamily="34" charset="0"/>
              <a:cs typeface="Times New Roman" panose="02020603050405020304" pitchFamily="18" charset="0"/>
            </a:endParaRPr>
          </a:p>
          <a:p>
            <a:pPr marL="0" lvl="0" indent="0" algn="just">
              <a:lnSpc>
                <a:spcPts val="819"/>
              </a:lnSpc>
            </a:pPr>
            <a:endParaRPr lang="en-US" sz="1196" dirty="0">
              <a:solidFill>
                <a:srgbClr val="392B20"/>
              </a:solidFill>
              <a:latin typeface="Poppins Light"/>
              <a:ea typeface="Poppins Light"/>
              <a:cs typeface="Poppins Light"/>
              <a:sym typeface="Poppins Light"/>
            </a:endParaRPr>
          </a:p>
        </p:txBody>
      </p:sp>
      <p:sp>
        <p:nvSpPr>
          <p:cNvPr id="4" name="TextBox 4"/>
          <p:cNvSpPr txBox="1"/>
          <p:nvPr/>
        </p:nvSpPr>
        <p:spPr>
          <a:xfrm>
            <a:off x="627681" y="6346450"/>
            <a:ext cx="9120218" cy="517321"/>
          </a:xfrm>
          <a:prstGeom prst="rect">
            <a:avLst/>
          </a:prstGeom>
        </p:spPr>
        <p:txBody>
          <a:bodyPr lIns="0" tIns="0" rIns="0" bIns="0" rtlCol="0" anchor="t">
            <a:spAutoFit/>
          </a:bodyPr>
          <a:lstStyle/>
          <a:p>
            <a:pPr algn="ctr">
              <a:lnSpc>
                <a:spcPts val="2031"/>
              </a:lnSpc>
            </a:pPr>
            <a:r>
              <a:rPr lang="en-US" sz="1781" b="1" dirty="0">
                <a:solidFill>
                  <a:srgbClr val="392B20"/>
                </a:solidFill>
                <a:latin typeface="Black Mango Bold"/>
                <a:ea typeface="Black Mango Bold"/>
                <a:cs typeface="Black Mango Bold"/>
                <a:sym typeface="Black Mango Bold"/>
              </a:rPr>
              <a:t>https://ostiaantica.cultura.gov.it/siti-musei/</a:t>
            </a:r>
          </a:p>
          <a:p>
            <a:pPr algn="ctr">
              <a:lnSpc>
                <a:spcPts val="2031"/>
              </a:lnSpc>
            </a:pPr>
            <a:r>
              <a:rPr lang="en-US" sz="1781" b="1" noProof="1">
                <a:solidFill>
                  <a:srgbClr val="392B20"/>
                </a:solidFill>
                <a:latin typeface="Black Mango Bold"/>
                <a:ea typeface="Black Mango Bold"/>
                <a:cs typeface="Black Mango Bold"/>
                <a:sym typeface="Black Mango Bold"/>
              </a:rPr>
              <a:t>necropoli-di-porto-allisola-sacra/</a:t>
            </a:r>
            <a:endParaRPr lang="en-US" sz="1781" b="1" noProof="1">
              <a:solidFill>
                <a:srgbClr val="392B20"/>
              </a:solidFill>
              <a:latin typeface="Black Mango Bold"/>
              <a:ea typeface="Black Mango Bold"/>
              <a:cs typeface="Black Mango Bold"/>
              <a:sym typeface="Black Mango Bold"/>
              <a:hlinkClick r:id="rId3" tooltip="https://ostiaantica.cultura.gov.it/en/sites/necropolis-of-portus-in-the-isola-sacra/"/>
            </a:endParaRPr>
          </a:p>
        </p:txBody>
      </p:sp>
      <p:sp>
        <p:nvSpPr>
          <p:cNvPr id="5" name="TextBox 5"/>
          <p:cNvSpPr txBox="1"/>
          <p:nvPr/>
        </p:nvSpPr>
        <p:spPr>
          <a:xfrm>
            <a:off x="3635156" y="215159"/>
            <a:ext cx="3235544" cy="1256754"/>
          </a:xfrm>
          <a:prstGeom prst="rect">
            <a:avLst/>
          </a:prstGeom>
        </p:spPr>
        <p:txBody>
          <a:bodyPr wrap="square" lIns="0" tIns="0" rIns="0" bIns="0" rtlCol="0" anchor="t">
            <a:spAutoFit/>
          </a:bodyPr>
          <a:lstStyle/>
          <a:p>
            <a:pPr algn="just">
              <a:lnSpc>
                <a:spcPts val="1372"/>
              </a:lnSpc>
            </a:pPr>
            <a:r>
              <a:rPr lang="en-GB" sz="1200" noProof="1">
                <a:latin typeface=""/>
              </a:rPr>
              <a:t>L’area della Necropoli di Porto, attualmente composta di oltre </a:t>
            </a:r>
            <a:r>
              <a:rPr lang="en-GB" sz="1200" b="1" noProof="1">
                <a:latin typeface=""/>
              </a:rPr>
              <a:t>200 edifici funerari</a:t>
            </a:r>
            <a:r>
              <a:rPr lang="en-GB" sz="1200" noProof="1">
                <a:latin typeface=""/>
              </a:rPr>
              <a:t>, costituiva il limite meridionale di un grande sepolcreto formatosi sull’isola tra il Tevere e la </a:t>
            </a:r>
            <a:r>
              <a:rPr lang="en-GB" sz="1200" i="1" noProof="1">
                <a:latin typeface=""/>
              </a:rPr>
              <a:t>Fossa Traiana</a:t>
            </a:r>
            <a:r>
              <a:rPr lang="en-GB" sz="1200" noProof="1">
                <a:latin typeface=""/>
              </a:rPr>
              <a:t> (canale di Fiumicino). </a:t>
            </a:r>
            <a:r>
              <a:rPr lang="it-IT" sz="1200" kern="100" noProof="1">
                <a:effectLst/>
                <a:latin typeface=""/>
                <a:ea typeface="Aptos" panose="020B0004020202020204" pitchFamily="34" charset="0"/>
                <a:cs typeface="Times New Roman" panose="02020603050405020304" pitchFamily="18" charset="0"/>
              </a:rPr>
              <a:t> In uso </a:t>
            </a:r>
            <a:r>
              <a:rPr lang="en-GB" sz="1200" b="1" dirty="0"/>
              <a:t>dal I e il IV </a:t>
            </a:r>
            <a:r>
              <a:rPr lang="en-GB" sz="1200" b="1" dirty="0" err="1"/>
              <a:t>secolo</a:t>
            </a:r>
            <a:r>
              <a:rPr lang="en-GB" sz="1200" b="1" dirty="0"/>
              <a:t> </a:t>
            </a:r>
            <a:r>
              <a:rPr lang="en-GB" sz="1200" b="1" dirty="0" err="1"/>
              <a:t>d.C</a:t>
            </a:r>
            <a:r>
              <a:rPr lang="en-GB" sz="1200" b="1" dirty="0"/>
              <a:t>,</a:t>
            </a:r>
            <a:r>
              <a:rPr lang="it-IT" sz="1200" kern="100" noProof="1">
                <a:effectLst/>
                <a:latin typeface=""/>
                <a:ea typeface="Aptos" panose="020B0004020202020204" pitchFamily="34" charset="0"/>
                <a:cs typeface="Times New Roman" panose="02020603050405020304" pitchFamily="18" charset="0"/>
              </a:rPr>
              <a:t> le tombe si allineano per presentare un fronte stradale continuo. </a:t>
            </a:r>
            <a:endParaRPr lang="en-US" sz="1200" noProof="1">
              <a:solidFill>
                <a:srgbClr val="392B20"/>
              </a:solidFill>
              <a:latin typeface=""/>
              <a:ea typeface="Poppins Light"/>
              <a:cs typeface="Poppins Light"/>
              <a:sym typeface="Poppins Light"/>
            </a:endParaRPr>
          </a:p>
        </p:txBody>
      </p:sp>
      <p:sp>
        <p:nvSpPr>
          <p:cNvPr id="6" name="TextBox 6"/>
          <p:cNvSpPr txBox="1"/>
          <p:nvPr/>
        </p:nvSpPr>
        <p:spPr>
          <a:xfrm>
            <a:off x="-2255" y="379214"/>
            <a:ext cx="3521234" cy="1233607"/>
          </a:xfrm>
          <a:prstGeom prst="rect">
            <a:avLst/>
          </a:prstGeom>
        </p:spPr>
        <p:txBody>
          <a:bodyPr lIns="0" tIns="0" rIns="0" bIns="0" rtlCol="0" anchor="t">
            <a:spAutoFit/>
          </a:bodyPr>
          <a:lstStyle/>
          <a:p>
            <a:pPr algn="ctr">
              <a:lnSpc>
                <a:spcPts val="2963"/>
              </a:lnSpc>
              <a:spcBef>
                <a:spcPct val="0"/>
              </a:spcBef>
            </a:pPr>
            <a:r>
              <a:rPr lang="en-US" sz="2599" b="1" noProof="1">
                <a:solidFill>
                  <a:srgbClr val="000000"/>
                </a:solidFill>
                <a:latin typeface="Black Mango Bold"/>
                <a:ea typeface="Black Mango Bold"/>
                <a:cs typeface="Black Mango Bold"/>
                <a:sym typeface="Black Mango Bold"/>
              </a:rPr>
              <a:t>Necropoli</a:t>
            </a:r>
            <a:r>
              <a:rPr lang="en-US" sz="2599" b="1" dirty="0">
                <a:solidFill>
                  <a:srgbClr val="000000"/>
                </a:solidFill>
                <a:latin typeface="Black Mango Bold"/>
                <a:ea typeface="Black Mango Bold"/>
                <a:cs typeface="Black Mango Bold"/>
                <a:sym typeface="Black Mango Bold"/>
              </a:rPr>
              <a:t> di </a:t>
            </a:r>
          </a:p>
          <a:p>
            <a:pPr algn="ctr">
              <a:lnSpc>
                <a:spcPts val="2963"/>
              </a:lnSpc>
              <a:spcBef>
                <a:spcPct val="0"/>
              </a:spcBef>
            </a:pPr>
            <a:r>
              <a:rPr lang="en-US" sz="2599" b="1" dirty="0">
                <a:solidFill>
                  <a:srgbClr val="000000"/>
                </a:solidFill>
                <a:latin typeface="Black Mango Bold"/>
                <a:ea typeface="Black Mango Bold"/>
                <a:cs typeface="Black Mango Bold"/>
                <a:sym typeface="Black Mango Bold"/>
              </a:rPr>
              <a:t>Porto</a:t>
            </a:r>
          </a:p>
          <a:p>
            <a:pPr algn="ctr">
              <a:lnSpc>
                <a:spcPts val="1368"/>
              </a:lnSpc>
              <a:spcBef>
                <a:spcPct val="0"/>
              </a:spcBef>
            </a:pPr>
            <a:endParaRPr lang="en-US" sz="2599" b="1" dirty="0">
              <a:solidFill>
                <a:srgbClr val="000000"/>
              </a:solidFill>
              <a:latin typeface="Black Mango Bold"/>
              <a:ea typeface="Black Mango Bold"/>
              <a:cs typeface="Black Mango Bold"/>
              <a:sym typeface="Black Mango Bold"/>
            </a:endParaRPr>
          </a:p>
          <a:p>
            <a:pPr algn="ctr">
              <a:lnSpc>
                <a:spcPts val="2165"/>
              </a:lnSpc>
              <a:spcBef>
                <a:spcPct val="0"/>
              </a:spcBef>
            </a:pPr>
            <a:r>
              <a:rPr lang="en-US" sz="1899" b="1" dirty="0">
                <a:solidFill>
                  <a:srgbClr val="000000"/>
                </a:solidFill>
                <a:latin typeface="Black Mango Bold"/>
                <a:ea typeface="Black Mango Bold"/>
                <a:cs typeface="Black Mango Bold"/>
                <a:sym typeface="Black Mango Bold"/>
              </a:rPr>
              <a:t> Isola Sacra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480" y="6329486"/>
            <a:ext cx="3293473" cy="560684"/>
          </a:xfrm>
          <a:custGeom>
            <a:avLst/>
            <a:gdLst/>
            <a:ahLst/>
            <a:cxnLst/>
            <a:rect l="l" t="t" r="r" b="b"/>
            <a:pathLst>
              <a:path w="3293473" h="560684">
                <a:moveTo>
                  <a:pt x="0" y="0"/>
                </a:moveTo>
                <a:lnTo>
                  <a:pt x="3293472" y="0"/>
                </a:lnTo>
                <a:lnTo>
                  <a:pt x="3293472" y="560684"/>
                </a:lnTo>
                <a:lnTo>
                  <a:pt x="0" y="560684"/>
                </a:lnTo>
                <a:lnTo>
                  <a:pt x="0" y="0"/>
                </a:lnTo>
                <a:close/>
              </a:path>
            </a:pathLst>
          </a:custGeom>
          <a:blipFill>
            <a:blip r:embed="rId2"/>
            <a:stretch>
              <a:fillRect t="-2499" b="-2499"/>
            </a:stretch>
          </a:blipFill>
        </p:spPr>
      </p:sp>
      <p:sp>
        <p:nvSpPr>
          <p:cNvPr id="3" name="Freeform 3"/>
          <p:cNvSpPr/>
          <p:nvPr/>
        </p:nvSpPr>
        <p:spPr>
          <a:xfrm>
            <a:off x="326389" y="6920360"/>
            <a:ext cx="2854440" cy="531640"/>
          </a:xfrm>
          <a:custGeom>
            <a:avLst/>
            <a:gdLst/>
            <a:ahLst/>
            <a:cxnLst/>
            <a:rect l="l" t="t" r="r" b="b"/>
            <a:pathLst>
              <a:path w="2854440" h="531640">
                <a:moveTo>
                  <a:pt x="0" y="0"/>
                </a:moveTo>
                <a:lnTo>
                  <a:pt x="2854440" y="0"/>
                </a:lnTo>
                <a:lnTo>
                  <a:pt x="2854440" y="531640"/>
                </a:lnTo>
                <a:lnTo>
                  <a:pt x="0" y="531640"/>
                </a:lnTo>
                <a:lnTo>
                  <a:pt x="0" y="0"/>
                </a:lnTo>
                <a:close/>
              </a:path>
            </a:pathLst>
          </a:custGeom>
          <a:blipFill>
            <a:blip r:embed="rId3"/>
            <a:stretch>
              <a:fillRect/>
            </a:stretch>
          </a:blipFill>
        </p:spPr>
      </p:sp>
      <p:sp>
        <p:nvSpPr>
          <p:cNvPr id="4" name="Freeform 4"/>
          <p:cNvSpPr/>
          <p:nvPr/>
        </p:nvSpPr>
        <p:spPr>
          <a:xfrm>
            <a:off x="4812660" y="408941"/>
            <a:ext cx="1122494" cy="1201068"/>
          </a:xfrm>
          <a:custGeom>
            <a:avLst/>
            <a:gdLst/>
            <a:ahLst/>
            <a:cxnLst/>
            <a:rect l="l" t="t" r="r" b="b"/>
            <a:pathLst>
              <a:path w="1122494" h="1201068">
                <a:moveTo>
                  <a:pt x="0" y="0"/>
                </a:moveTo>
                <a:lnTo>
                  <a:pt x="1122494" y="0"/>
                </a:lnTo>
                <a:lnTo>
                  <a:pt x="1122494" y="1201069"/>
                </a:lnTo>
                <a:lnTo>
                  <a:pt x="0" y="1201069"/>
                </a:lnTo>
                <a:lnTo>
                  <a:pt x="0" y="0"/>
                </a:lnTo>
                <a:close/>
              </a:path>
            </a:pathLst>
          </a:custGeom>
          <a:blipFill>
            <a:blip r:embed="rId4"/>
            <a:stretch>
              <a:fillRect/>
            </a:stretch>
          </a:blipFill>
        </p:spPr>
      </p:sp>
      <p:sp>
        <p:nvSpPr>
          <p:cNvPr id="5" name="Freeform 5"/>
          <p:cNvSpPr/>
          <p:nvPr/>
        </p:nvSpPr>
        <p:spPr>
          <a:xfrm>
            <a:off x="7906900" y="756000"/>
            <a:ext cx="2062328" cy="2749771"/>
          </a:xfrm>
          <a:custGeom>
            <a:avLst/>
            <a:gdLst/>
            <a:ahLst/>
            <a:cxnLst/>
            <a:rect l="l" t="t" r="r" b="b"/>
            <a:pathLst>
              <a:path w="2062328" h="2749771">
                <a:moveTo>
                  <a:pt x="0" y="0"/>
                </a:moveTo>
                <a:lnTo>
                  <a:pt x="2062329" y="0"/>
                </a:lnTo>
                <a:lnTo>
                  <a:pt x="2062329" y="2749771"/>
                </a:lnTo>
                <a:lnTo>
                  <a:pt x="0" y="2749771"/>
                </a:lnTo>
                <a:lnTo>
                  <a:pt x="0" y="0"/>
                </a:lnTo>
                <a:close/>
              </a:path>
            </a:pathLst>
          </a:custGeom>
          <a:blipFill>
            <a:blip r:embed="rId5"/>
            <a:stretch>
              <a:fillRect/>
            </a:stretch>
          </a:blipFill>
        </p:spPr>
      </p:sp>
      <p:sp>
        <p:nvSpPr>
          <p:cNvPr id="6" name="TextBox 6"/>
          <p:cNvSpPr txBox="1"/>
          <p:nvPr/>
        </p:nvSpPr>
        <p:spPr>
          <a:xfrm>
            <a:off x="7565907" y="3564126"/>
            <a:ext cx="2744314" cy="3080459"/>
          </a:xfrm>
          <a:prstGeom prst="rect">
            <a:avLst/>
          </a:prstGeom>
        </p:spPr>
        <p:txBody>
          <a:bodyPr lIns="0" tIns="0" rIns="0" bIns="0" rtlCol="0" anchor="t">
            <a:spAutoFit/>
          </a:bodyPr>
          <a:lstStyle/>
          <a:p>
            <a:pPr algn="just">
              <a:lnSpc>
                <a:spcPts val="1505"/>
              </a:lnSpc>
            </a:pPr>
            <a:r>
              <a:rPr lang="it-IT" sz="1320" dirty="0">
                <a:solidFill>
                  <a:srgbClr val="392B20"/>
                </a:solidFill>
                <a:latin typeface="Poppins Light"/>
                <a:cs typeface="Poppins Light"/>
              </a:rPr>
              <a:t>La figura raffigurata in questo affresco è Lachesi, la centrale delle tre Parche mitologiche. </a:t>
            </a:r>
          </a:p>
          <a:p>
            <a:pPr algn="just">
              <a:lnSpc>
                <a:spcPts val="1505"/>
              </a:lnSpc>
            </a:pPr>
            <a:endParaRPr lang="it-IT" sz="1320" dirty="0">
              <a:solidFill>
                <a:srgbClr val="392B20"/>
              </a:solidFill>
              <a:latin typeface="Poppins Light"/>
              <a:cs typeface="Poppins Light"/>
            </a:endParaRPr>
          </a:p>
          <a:p>
            <a:pPr algn="just">
              <a:lnSpc>
                <a:spcPts val="1505"/>
              </a:lnSpc>
            </a:pPr>
            <a:r>
              <a:rPr lang="it-IT" sz="1320" dirty="0">
                <a:solidFill>
                  <a:srgbClr val="392B20"/>
                </a:solidFill>
                <a:latin typeface="Poppins Light"/>
                <a:cs typeface="Poppins Light"/>
              </a:rPr>
              <a:t>Alle tre sorelle era attribuito il compito di determinare il destino umano. </a:t>
            </a:r>
            <a:r>
              <a:rPr lang="it-IT" sz="1320" dirty="0" err="1">
                <a:solidFill>
                  <a:srgbClr val="392B20"/>
                </a:solidFill>
                <a:latin typeface="Poppins Light"/>
                <a:cs typeface="Poppins Light"/>
              </a:rPr>
              <a:t>Cloto</a:t>
            </a:r>
            <a:r>
              <a:rPr lang="it-IT" sz="1320" dirty="0">
                <a:solidFill>
                  <a:srgbClr val="392B20"/>
                </a:solidFill>
                <a:latin typeface="Poppins Light"/>
                <a:cs typeface="Poppins Light"/>
              </a:rPr>
              <a:t> filava il filo della vita di un individuo, Lachesi lo misurava e ne determinava la lunghezza e Atropo, implacabilmente, lo tagliava. Nemmeno gli dei dell'Olimpo ne erano esenti. </a:t>
            </a:r>
          </a:p>
          <a:p>
            <a:pPr algn="just">
              <a:lnSpc>
                <a:spcPts val="1505"/>
              </a:lnSpc>
            </a:pPr>
            <a:endParaRPr lang="it-IT" sz="1320" dirty="0">
              <a:solidFill>
                <a:srgbClr val="392B20"/>
              </a:solidFill>
              <a:latin typeface="Poppins Light"/>
              <a:cs typeface="Poppins Light"/>
            </a:endParaRPr>
          </a:p>
          <a:p>
            <a:pPr algn="just">
              <a:lnSpc>
                <a:spcPts val="1505"/>
              </a:lnSpc>
            </a:pPr>
            <a:r>
              <a:rPr lang="it-IT" sz="1320" dirty="0">
                <a:solidFill>
                  <a:srgbClr val="392B20"/>
                </a:solidFill>
                <a:latin typeface="Poppins Light"/>
                <a:cs typeface="Poppins Light"/>
              </a:rPr>
              <a:t>Proviene dalla Tomba 11 della Necropoli di Porto, Isola Sacra. </a:t>
            </a:r>
            <a:endParaRPr lang="en-US" sz="1320" dirty="0">
              <a:solidFill>
                <a:srgbClr val="392B20"/>
              </a:solidFill>
              <a:latin typeface="Poppins Light"/>
              <a:ea typeface="Poppins Light"/>
              <a:cs typeface="Poppins Light"/>
              <a:sym typeface="Poppins Light"/>
            </a:endParaRPr>
          </a:p>
        </p:txBody>
      </p:sp>
      <p:sp>
        <p:nvSpPr>
          <p:cNvPr id="7" name="TextBox 7"/>
          <p:cNvSpPr txBox="1"/>
          <p:nvPr/>
        </p:nvSpPr>
        <p:spPr>
          <a:xfrm>
            <a:off x="418399" y="1009475"/>
            <a:ext cx="2961654" cy="4811830"/>
          </a:xfrm>
          <a:prstGeom prst="rect">
            <a:avLst/>
          </a:prstGeom>
        </p:spPr>
        <p:txBody>
          <a:bodyPr lIns="0" tIns="0" rIns="0" bIns="0" rtlCol="0" anchor="t">
            <a:spAutoFit/>
          </a:bodyPr>
          <a:lstStyle/>
          <a:p>
            <a:pPr algn="just">
              <a:lnSpc>
                <a:spcPts val="1510"/>
              </a:lnSpc>
            </a:pPr>
            <a:r>
              <a:rPr lang="it-IT" sz="1324" dirty="0">
                <a:solidFill>
                  <a:srgbClr val="392B20"/>
                </a:solidFill>
                <a:latin typeface="Poppins Light"/>
                <a:cs typeface="Poppins Light"/>
              </a:rPr>
              <a:t>L'affresco nella teca è in prestito nell'ambito dell'iniziativa </a:t>
            </a:r>
            <a:r>
              <a:rPr lang="it-IT" sz="1324" b="1" dirty="0">
                <a:solidFill>
                  <a:srgbClr val="392B20"/>
                </a:solidFill>
                <a:latin typeface="Poppins Light"/>
                <a:cs typeface="Poppins Light"/>
              </a:rPr>
              <a:t>Arte fuori dal Museo</a:t>
            </a:r>
            <a:r>
              <a:rPr lang="it-IT" sz="1324" dirty="0">
                <a:solidFill>
                  <a:srgbClr val="392B20"/>
                </a:solidFill>
                <a:latin typeface="Poppins Light"/>
                <a:cs typeface="Poppins Light"/>
              </a:rPr>
              <a:t>, un partenariato pubblico-privato tra la Direzione Generale Musei del Ministero dei Beni e delle Attività Culturali, Federalberghi Lazio e l'associazione no-profit </a:t>
            </a:r>
            <a:r>
              <a:rPr lang="it-IT" sz="1324" dirty="0" err="1">
                <a:solidFill>
                  <a:srgbClr val="392B20"/>
                </a:solidFill>
                <a:latin typeface="Poppins Light"/>
                <a:cs typeface="Poppins Light"/>
              </a:rPr>
              <a:t>LoveItaly</a:t>
            </a:r>
            <a:r>
              <a:rPr lang="it-IT" sz="1324" dirty="0">
                <a:solidFill>
                  <a:srgbClr val="392B20"/>
                </a:solidFill>
                <a:latin typeface="Poppins Light"/>
                <a:cs typeface="Poppins Light"/>
              </a:rPr>
              <a:t>. </a:t>
            </a:r>
          </a:p>
          <a:p>
            <a:pPr algn="just">
              <a:lnSpc>
                <a:spcPts val="1510"/>
              </a:lnSpc>
            </a:pPr>
            <a:endParaRPr lang="it-IT" sz="1324" dirty="0">
              <a:solidFill>
                <a:srgbClr val="392B20"/>
              </a:solidFill>
              <a:latin typeface="Poppins Light"/>
              <a:cs typeface="Poppins Light"/>
            </a:endParaRPr>
          </a:p>
          <a:p>
            <a:pPr algn="just">
              <a:lnSpc>
                <a:spcPts val="1510"/>
              </a:lnSpc>
            </a:pPr>
            <a:r>
              <a:rPr lang="it-IT" sz="1324" dirty="0">
                <a:solidFill>
                  <a:srgbClr val="392B20"/>
                </a:solidFill>
                <a:latin typeface="Poppins Light"/>
                <a:cs typeface="Poppins Light"/>
              </a:rPr>
              <a:t>L'obiettivo del progetto è il restauro di opere d'arte provenienti dai depositi dei musei italiani; reperti archeologici o artistici che attualmente non sono esposti perché necessitano di restauro. Il ricco patrimonio italiano significa che ci sono milioni di questi oggetti. </a:t>
            </a:r>
          </a:p>
          <a:p>
            <a:pPr algn="just">
              <a:lnSpc>
                <a:spcPts val="1510"/>
              </a:lnSpc>
            </a:pPr>
            <a:endParaRPr lang="it-IT" sz="1324" dirty="0">
              <a:solidFill>
                <a:srgbClr val="392B20"/>
              </a:solidFill>
              <a:latin typeface="Poppins Light"/>
              <a:cs typeface="Poppins Light"/>
            </a:endParaRPr>
          </a:p>
          <a:p>
            <a:pPr algn="just">
              <a:lnSpc>
                <a:spcPts val="1510"/>
              </a:lnSpc>
            </a:pPr>
            <a:r>
              <a:rPr lang="it-IT" sz="1324" dirty="0">
                <a:solidFill>
                  <a:srgbClr val="392B20"/>
                </a:solidFill>
                <a:latin typeface="Poppins Light"/>
                <a:cs typeface="Poppins Light"/>
              </a:rPr>
              <a:t>Gli hotel finanziano i lavori di restauro rendendo i reperti accessibili al pubblico attraverso l'esposizione con l'intento di promuovere i musei di appartenenza.</a:t>
            </a:r>
            <a:endParaRPr lang="en-IT" sz="1324" dirty="0">
              <a:solidFill>
                <a:srgbClr val="392B20"/>
              </a:solidFill>
              <a:latin typeface="Poppins Light"/>
              <a:cs typeface="Poppins Light"/>
            </a:endParaRPr>
          </a:p>
        </p:txBody>
      </p:sp>
      <p:sp>
        <p:nvSpPr>
          <p:cNvPr id="8" name="TextBox 8"/>
          <p:cNvSpPr txBox="1"/>
          <p:nvPr/>
        </p:nvSpPr>
        <p:spPr>
          <a:xfrm>
            <a:off x="756000" y="339853"/>
            <a:ext cx="2262264" cy="620554"/>
          </a:xfrm>
          <a:prstGeom prst="rect">
            <a:avLst/>
          </a:prstGeom>
        </p:spPr>
        <p:txBody>
          <a:bodyPr lIns="0" tIns="0" rIns="0" bIns="0" rtlCol="0" anchor="t">
            <a:spAutoFit/>
          </a:bodyPr>
          <a:lstStyle/>
          <a:p>
            <a:pPr marL="0" lvl="0" indent="0" algn="ctr">
              <a:lnSpc>
                <a:spcPts val="2429"/>
              </a:lnSpc>
            </a:pPr>
            <a:r>
              <a:rPr lang="en-US" sz="2131" b="1" dirty="0">
                <a:solidFill>
                  <a:srgbClr val="392B20"/>
                </a:solidFill>
                <a:latin typeface="Black Mango Bold"/>
                <a:ea typeface="Black Mango Bold"/>
                <a:cs typeface="Black Mango Bold"/>
                <a:sym typeface="Black Mango Bold"/>
              </a:rPr>
              <a:t>ART ... FUORI DAL MUSEO</a:t>
            </a:r>
          </a:p>
        </p:txBody>
      </p:sp>
      <p:sp>
        <p:nvSpPr>
          <p:cNvPr id="9" name="TextBox 9"/>
          <p:cNvSpPr txBox="1"/>
          <p:nvPr/>
        </p:nvSpPr>
        <p:spPr>
          <a:xfrm>
            <a:off x="7528888" y="120650"/>
            <a:ext cx="2744314" cy="655821"/>
          </a:xfrm>
          <a:prstGeom prst="rect">
            <a:avLst/>
          </a:prstGeom>
        </p:spPr>
        <p:txBody>
          <a:bodyPr lIns="0" tIns="0" rIns="0" bIns="0" rtlCol="0" anchor="t">
            <a:spAutoFit/>
          </a:bodyPr>
          <a:lstStyle/>
          <a:p>
            <a:pPr lvl="0" algn="ctr" eaLnBrk="0" fontAlgn="base" hangingPunct="0">
              <a:spcBef>
                <a:spcPct val="0"/>
              </a:spcBef>
              <a:spcAft>
                <a:spcPct val="0"/>
              </a:spcAft>
            </a:pPr>
            <a:r>
              <a:rPr lang="it-IT" altLang="it-IT" sz="2131" b="1" noProof="1">
                <a:solidFill>
                  <a:srgbClr val="392B20"/>
                </a:solidFill>
                <a:latin typeface="Black Mango Bold"/>
              </a:rPr>
              <a:t>AFFRESCO DI PARCA LACHESI</a:t>
            </a:r>
            <a:endParaRPr lang="en-US" sz="2131" b="1" dirty="0">
              <a:solidFill>
                <a:srgbClr val="392B20"/>
              </a:solidFill>
              <a:latin typeface="Black Mango Bold"/>
              <a:sym typeface="Black Mango Bold"/>
            </a:endParaRPr>
          </a:p>
        </p:txBody>
      </p:sp>
      <p:sp>
        <p:nvSpPr>
          <p:cNvPr id="10" name="TextBox 10"/>
          <p:cNvSpPr txBox="1"/>
          <p:nvPr/>
        </p:nvSpPr>
        <p:spPr>
          <a:xfrm>
            <a:off x="4026225" y="1893505"/>
            <a:ext cx="2825183" cy="4042389"/>
          </a:xfrm>
          <a:prstGeom prst="rect">
            <a:avLst/>
          </a:prstGeom>
        </p:spPr>
        <p:txBody>
          <a:bodyPr lIns="0" tIns="0" rIns="0" bIns="0" rtlCol="0" anchor="t">
            <a:spAutoFit/>
          </a:bodyPr>
          <a:lstStyle/>
          <a:p>
            <a:pPr algn="just">
              <a:lnSpc>
                <a:spcPts val="1510"/>
              </a:lnSpc>
              <a:spcBef>
                <a:spcPct val="0"/>
              </a:spcBef>
            </a:pPr>
            <a:r>
              <a:rPr lang="it-IT" sz="1324" dirty="0">
                <a:solidFill>
                  <a:srgbClr val="392B20"/>
                </a:solidFill>
                <a:latin typeface="Poppins Light"/>
                <a:cs typeface="Poppins Light"/>
              </a:rPr>
              <a:t>L'Hotel Scalinata di Spagna, storico hotel di Roma, eretto dall'inizio del 1800 sulle rovine dei contrafforti di una villa romana, ha restaurato questo affresco nell'ambito del progetto Art Out of the Museum. </a:t>
            </a:r>
          </a:p>
          <a:p>
            <a:pPr algn="just">
              <a:lnSpc>
                <a:spcPts val="1510"/>
              </a:lnSpc>
              <a:spcBef>
                <a:spcPct val="0"/>
              </a:spcBef>
            </a:pPr>
            <a:endParaRPr lang="it-IT" sz="1324" dirty="0">
              <a:solidFill>
                <a:srgbClr val="392B20"/>
              </a:solidFill>
              <a:latin typeface="Poppins Light"/>
              <a:cs typeface="Poppins Light"/>
            </a:endParaRPr>
          </a:p>
          <a:p>
            <a:pPr algn="just">
              <a:lnSpc>
                <a:spcPts val="1510"/>
              </a:lnSpc>
              <a:spcBef>
                <a:spcPct val="0"/>
              </a:spcBef>
            </a:pPr>
            <a:r>
              <a:rPr lang="it-IT" sz="1324" dirty="0">
                <a:solidFill>
                  <a:srgbClr val="392B20"/>
                </a:solidFill>
                <a:latin typeface="Poppins Light"/>
                <a:cs typeface="Poppins Light"/>
              </a:rPr>
              <a:t>È in prestito dal Parco Archeologico di Ostia Antica e proviene dalla Necropoli di Porto, Isola Sacra. </a:t>
            </a:r>
          </a:p>
          <a:p>
            <a:pPr algn="just">
              <a:lnSpc>
                <a:spcPts val="1510"/>
              </a:lnSpc>
              <a:spcBef>
                <a:spcPct val="0"/>
              </a:spcBef>
            </a:pPr>
            <a:endParaRPr lang="it-IT" sz="1324" dirty="0">
              <a:solidFill>
                <a:srgbClr val="392B20"/>
              </a:solidFill>
              <a:latin typeface="Poppins Light"/>
              <a:cs typeface="Poppins Light"/>
            </a:endParaRPr>
          </a:p>
          <a:p>
            <a:pPr algn="just">
              <a:lnSpc>
                <a:spcPts val="1510"/>
              </a:lnSpc>
              <a:spcBef>
                <a:spcPct val="0"/>
              </a:spcBef>
            </a:pPr>
            <a:r>
              <a:rPr lang="it-IT" sz="1324" dirty="0">
                <a:solidFill>
                  <a:srgbClr val="392B20"/>
                </a:solidFill>
                <a:latin typeface="Poppins Light"/>
                <a:cs typeface="Poppins Light"/>
              </a:rPr>
              <a:t>Come suggerisce la forma, un tempo l’affresco decorava una nicchia, fiancheggiato dalle raffigurazioni delle sue sorelle. Furono rinvenute nella Tomba 11 della Necropoli di Porto, Isola Sacra, e risalgono all'inizio del II secolo d.C. </a:t>
            </a:r>
            <a:endParaRPr lang="en-US" sz="1324" dirty="0">
              <a:solidFill>
                <a:srgbClr val="392B20"/>
              </a:solidFill>
              <a:latin typeface="Poppins Light"/>
              <a:cs typeface="Poppins Light"/>
              <a:sym typeface="Poppins"/>
            </a:endParaRPr>
          </a:p>
        </p:txBody>
      </p:sp>
      <p:sp>
        <p:nvSpPr>
          <p:cNvPr id="11" name="Freeform 11"/>
          <p:cNvSpPr/>
          <p:nvPr/>
        </p:nvSpPr>
        <p:spPr>
          <a:xfrm>
            <a:off x="6184900" y="6100311"/>
            <a:ext cx="830647" cy="769390"/>
          </a:xfrm>
          <a:custGeom>
            <a:avLst/>
            <a:gdLst/>
            <a:ahLst/>
            <a:cxnLst/>
            <a:rect l="l" t="t" r="r" b="b"/>
            <a:pathLst>
              <a:path w="830647" h="769390">
                <a:moveTo>
                  <a:pt x="0" y="0"/>
                </a:moveTo>
                <a:lnTo>
                  <a:pt x="830647" y="0"/>
                </a:lnTo>
                <a:lnTo>
                  <a:pt x="830647" y="769390"/>
                </a:lnTo>
                <a:lnTo>
                  <a:pt x="0" y="769390"/>
                </a:lnTo>
                <a:lnTo>
                  <a:pt x="0" y="0"/>
                </a:lnTo>
                <a:close/>
              </a:path>
            </a:pathLst>
          </a:custGeom>
          <a:blipFill>
            <a:blip r:embed="rId6"/>
            <a:stretch>
              <a:fillRect/>
            </a:stretch>
          </a:blipFill>
        </p:spPr>
      </p:sp>
      <p:sp>
        <p:nvSpPr>
          <p:cNvPr id="12" name="TextBox 12"/>
          <p:cNvSpPr txBox="1"/>
          <p:nvPr/>
        </p:nvSpPr>
        <p:spPr>
          <a:xfrm>
            <a:off x="4019749" y="6227888"/>
            <a:ext cx="2064182" cy="626646"/>
          </a:xfrm>
          <a:prstGeom prst="rect">
            <a:avLst/>
          </a:prstGeom>
        </p:spPr>
        <p:txBody>
          <a:bodyPr lIns="0" tIns="0" rIns="0" bIns="0" rtlCol="0" anchor="t">
            <a:spAutoFit/>
          </a:bodyPr>
          <a:lstStyle/>
          <a:p>
            <a:pPr algn="just">
              <a:lnSpc>
                <a:spcPct val="115000"/>
              </a:lnSpc>
              <a:spcAft>
                <a:spcPts val="800"/>
              </a:spcAft>
            </a:pPr>
            <a:r>
              <a:rPr lang="it-IT" sz="1200" b="1" kern="100" dirty="0">
                <a:effectLst/>
                <a:latin typeface="Aptos" panose="020B0004020202020204" pitchFamily="34" charset="0"/>
                <a:ea typeface="Aptos" panose="020B0004020202020204" pitchFamily="34" charset="0"/>
                <a:cs typeface="Times New Roman" panose="02020603050405020304" pitchFamily="18" charset="0"/>
              </a:rPr>
              <a:t>VEDI TUTTI GLI HOTEL E LE OPERE IN ESPOSIZIONE CON ARTE </a:t>
            </a:r>
            <a:r>
              <a:rPr lang="it-IT" sz="1200" b="1" kern="100" dirty="0">
                <a:latin typeface="Aptos" panose="020B0004020202020204" pitchFamily="34" charset="0"/>
                <a:ea typeface="Aptos" panose="020B0004020202020204" pitchFamily="34" charset="0"/>
                <a:cs typeface="Times New Roman" panose="02020603050405020304" pitchFamily="18" charset="0"/>
              </a:rPr>
              <a:t>FUORI DAL MUSEO</a:t>
            </a:r>
            <a:endParaRPr lang="en-IT"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3" name="TextBox 13"/>
          <p:cNvSpPr txBox="1"/>
          <p:nvPr/>
        </p:nvSpPr>
        <p:spPr>
          <a:xfrm>
            <a:off x="7565907" y="6721599"/>
            <a:ext cx="2744314" cy="539891"/>
          </a:xfrm>
          <a:prstGeom prst="rect">
            <a:avLst/>
          </a:prstGeom>
        </p:spPr>
        <p:txBody>
          <a:bodyPr lIns="0" tIns="0" rIns="0" bIns="0" rtlCol="0" anchor="t">
            <a:spAutoFit/>
          </a:bodyPr>
          <a:lstStyle/>
          <a:p>
            <a:pPr algn="ctr">
              <a:lnSpc>
                <a:spcPts val="1441"/>
              </a:lnSpc>
            </a:pPr>
            <a:r>
              <a:rPr lang="it-IT" sz="1200" b="1" dirty="0">
                <a:solidFill>
                  <a:srgbClr val="392B20"/>
                </a:solidFill>
                <a:latin typeface="Poppins Light"/>
                <a:cs typeface="Poppins Light"/>
              </a:rPr>
              <a:t>Chiedete alla reception informazioni per visitare </a:t>
            </a:r>
          </a:p>
          <a:p>
            <a:pPr algn="ctr">
              <a:lnSpc>
                <a:spcPts val="1441"/>
              </a:lnSpc>
            </a:pPr>
            <a:r>
              <a:rPr lang="it-IT" sz="1200" b="1" dirty="0">
                <a:solidFill>
                  <a:srgbClr val="392B20"/>
                </a:solidFill>
                <a:latin typeface="Poppins Light"/>
                <a:cs typeface="Poppins Light"/>
              </a:rPr>
              <a:t>Isola Sacra.</a:t>
            </a:r>
            <a:endParaRPr lang="en-IT" sz="1200" b="1" dirty="0">
              <a:solidFill>
                <a:srgbClr val="392B20"/>
              </a:solidFill>
              <a:latin typeface="Poppins Light"/>
              <a:cs typeface="Poppins Ligh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436</Words>
  <Application>Microsoft Macintosh PowerPoint</Application>
  <PresentationFormat>Custom</PresentationFormat>
  <Paragraphs>28</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vt:lpstr>
      <vt:lpstr>Arial</vt:lpstr>
      <vt:lpstr>Black Mango Bold</vt:lpstr>
      <vt:lpstr>Calibri</vt:lpstr>
      <vt:lpstr>Poppins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Lachesis, Necropolis of Porto</dc:title>
  <cp:lastModifiedBy>Jessica Edwards</cp:lastModifiedBy>
  <cp:revision>6</cp:revision>
  <dcterms:created xsi:type="dcterms:W3CDTF">2006-08-16T00:00:00Z</dcterms:created>
  <dcterms:modified xsi:type="dcterms:W3CDTF">2025-12-05T13:24:56Z</dcterms:modified>
  <dc:identifier>DAG6Rqcrjik</dc:identifier>
</cp:coreProperties>
</file>