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256" r:id="rId2"/>
    <p:sldId id="276" r:id="rId3"/>
    <p:sldId id="272" r:id="rId4"/>
    <p:sldId id="269" r:id="rId5"/>
    <p:sldId id="281" r:id="rId6"/>
    <p:sldId id="278" r:id="rId7"/>
    <p:sldId id="273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99"/>
    <a:srgbClr val="FF9900"/>
    <a:srgbClr val="2A1500"/>
    <a:srgbClr val="1A0D00"/>
    <a:srgbClr val="0C0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88369" autoAdjust="0"/>
  </p:normalViewPr>
  <p:slideViewPr>
    <p:cSldViewPr snapToGrid="0">
      <p:cViewPr varScale="1">
        <p:scale>
          <a:sx n="75" d="100"/>
          <a:sy n="75" d="100"/>
        </p:scale>
        <p:origin x="32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7" d="100"/>
          <a:sy n="57" d="100"/>
        </p:scale>
        <p:origin x="1704" y="3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56EEFF-FFA5-492C-BA15-ABB1B6A0FC0C}" type="datetimeFigureOut">
              <a:rPr lang="en-GB" smtClean="0"/>
              <a:t>27/05/2025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BDC2B4-C814-40EE-9EB3-4136C525527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44010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BDC2B4-C814-40EE-9EB3-4136C5255279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1871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BDC2B4-C814-40EE-9EB3-4136C5255279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77069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BDC2B4-C814-40EE-9EB3-4136C5255279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33741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BDC2B4-C814-40EE-9EB3-4136C5255279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91784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D1AEC3-AA17-178A-869D-F16E968774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48ECE69-49B5-B8E2-C3D8-7235D38499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074460-4501-CD81-A99C-7C6F95F6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497AC-2B9A-467B-9BF0-93405F863979}" type="datetimeFigureOut">
              <a:rPr lang="en-GB" smtClean="0"/>
              <a:t>27/05/2025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3C15F8-C81C-F0D6-4DCD-5919D26C8A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BCB2B6-1FFE-B20A-33DF-9B28F391A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E6A6B-0C0C-4FE4-BCDF-C9FB02C7A9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22869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739457-278A-9D87-6A39-C453A122EC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D2B6E74-FDEE-9582-D9FB-4B8D78424F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6ECBEA-32DE-EFC4-F497-A019A92009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497AC-2B9A-467B-9BF0-93405F863979}" type="datetimeFigureOut">
              <a:rPr lang="en-GB" smtClean="0"/>
              <a:t>27/05/2025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3F815F-DD9F-BE95-982E-083AC36059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E8F233-CD1F-F24C-8D84-4C8C04016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E6A6B-0C0C-4FE4-BCDF-C9FB02C7A9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39242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82CD9F5-470C-DABE-BEE2-5254A26C5E8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717CFD7-960B-FAB0-5762-2196C5024A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2E8EB9-02F5-3DA8-1C92-A05447D252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497AC-2B9A-467B-9BF0-93405F863979}" type="datetimeFigureOut">
              <a:rPr lang="en-GB" smtClean="0"/>
              <a:t>27/05/2025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00DC98-BA48-880D-73F6-A7847FEF5C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AD0FA5-DF78-DCCE-431B-E6F80F382F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E6A6B-0C0C-4FE4-BCDF-C9FB02C7A9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21524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B8E154-E1C4-52C0-5A34-B6EE4EBE0A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6A6103-EBB5-0BD5-2671-3AA2310D51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3DBCBA-0F54-1565-0FE6-B4ACAA9F49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497AC-2B9A-467B-9BF0-93405F863979}" type="datetimeFigureOut">
              <a:rPr lang="en-GB" smtClean="0"/>
              <a:t>27/05/2025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48B841-C2FC-6040-BF38-7D8FE0AB06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0FDE00-23D5-919D-D6EE-8FF2E702B1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E6A6B-0C0C-4FE4-BCDF-C9FB02C7A9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13266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59D9CB-C2F7-09E1-F34E-A619072E18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998D9D-6447-52F1-43BD-E7E9378F95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63F3D0-8F35-50A1-FAAC-9222DE6232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497AC-2B9A-467B-9BF0-93405F863979}" type="datetimeFigureOut">
              <a:rPr lang="en-GB" smtClean="0"/>
              <a:t>27/05/2025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B0DC63-5106-2940-CC1E-EFE59079E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3CD927-D81C-B7A4-5CE9-7139D493E5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E6A6B-0C0C-4FE4-BCDF-C9FB02C7A9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55846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36B73C-BF43-D511-F4C1-D2A7E9351E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16E6D4-0982-8C9E-1669-1D93F693820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FD952A4-A7CB-B03E-CACD-88F07027FC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48E69B-BA9F-0CC2-F219-750207DD7E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497AC-2B9A-467B-9BF0-93405F863979}" type="datetimeFigureOut">
              <a:rPr lang="en-GB" smtClean="0"/>
              <a:t>27/05/2025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D9E3FD-A201-30C0-5389-2C35191998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EE32CF-6F8A-D128-C2ED-583A0B9E7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E6A6B-0C0C-4FE4-BCDF-C9FB02C7A9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09792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C67EF4-CFE7-C2C8-6329-72F1FF63D4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950556-8423-121F-8E62-F6ADC3A1F9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65114E3-A5FE-6A1D-B0AF-22A5E1DFB5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AF628B3-A7E8-4D30-2062-F3BC11CB833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BD023B6-CF05-BFBC-D889-E84A0889F4C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4B4924F-CB11-EA26-3345-F06206FC80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497AC-2B9A-467B-9BF0-93405F863979}" type="datetimeFigureOut">
              <a:rPr lang="en-GB" smtClean="0"/>
              <a:t>27/05/2025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D6D42BA-FC57-DCC8-1AB0-7A4B4908C2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0BD12C1-B364-2FF5-73B0-40DB2E6CCE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E6A6B-0C0C-4FE4-BCDF-C9FB02C7A9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81257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A9DB19-0AC6-D41A-1E44-324D2A411D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B7765C9-D8B5-65F6-5A6D-089A714EC4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497AC-2B9A-467B-9BF0-93405F863979}" type="datetimeFigureOut">
              <a:rPr lang="en-GB" smtClean="0"/>
              <a:t>27/05/2025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A54819B-3BB5-B912-FD57-7D91F779E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1DB7D3-9BF9-34CB-DC44-91C10153A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E6A6B-0C0C-4FE4-BCDF-C9FB02C7A9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61559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E32E414-7ABE-BB6C-102A-3D3C0FC329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497AC-2B9A-467B-9BF0-93405F863979}" type="datetimeFigureOut">
              <a:rPr lang="en-GB" smtClean="0"/>
              <a:t>27/05/2025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66FD12C-AFAF-DCE4-DF27-C12612675B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B814A2-39C7-1895-2025-7149EED836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E6A6B-0C0C-4FE4-BCDF-C9FB02C7A9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59119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D6DA25-BBF2-F768-20F9-0A249295C6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B103C2-10A1-5EA1-D1FB-9210AECFA8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87B72C5-2DFD-640C-121D-0FD88B0EE3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EC66ED-97E6-218B-CB69-3EB4451EDC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497AC-2B9A-467B-9BF0-93405F863979}" type="datetimeFigureOut">
              <a:rPr lang="en-GB" smtClean="0"/>
              <a:t>27/05/2025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67022E-AA55-0731-4812-C50F5AB9B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8C9663-2D50-E303-0DA9-A33DF0EDCA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E6A6B-0C0C-4FE4-BCDF-C9FB02C7A9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15662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B16900-4F6B-3E4F-1129-82C9DF06D8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AE63807-4D6F-F6EB-A0BC-FB800F3B66F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5E6AB2-7B4E-DF83-D8E1-E26994BF8B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80210B-99C7-FC9B-C0EF-702050FD91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497AC-2B9A-467B-9BF0-93405F863979}" type="datetimeFigureOut">
              <a:rPr lang="en-GB" smtClean="0"/>
              <a:t>27/05/2025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6DC815-7EE4-E072-094D-F456BEF79A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30F1C7-BEC5-BBE3-012D-DB74EE56CF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E6A6B-0C0C-4FE4-BCDF-C9FB02C7A9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2082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90A6D06-E928-6DC4-FA50-70F243812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84B0D4-F444-6FCE-826C-B65285368E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803DDE-A7CC-82D4-B7C4-CBF98BF2A93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0F497AC-2B9A-467B-9BF0-93405F863979}" type="datetimeFigureOut">
              <a:rPr lang="en-GB" smtClean="0"/>
              <a:t>27/05/2025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B1C98C-73E8-2D07-FFFF-9E696B1C3D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D8A684-ACE4-0388-F2D6-6D5CC6E2A5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AFE6A6B-0C0C-4FE4-BCDF-C9FB02C7A9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55826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f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7" Type="http://schemas.openxmlformats.org/officeDocument/2006/relationships/image" Target="../media/image1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fif"/><Relationship Id="rId7" Type="http://schemas.openxmlformats.org/officeDocument/2006/relationships/image" Target="../media/image18.jf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fif"/><Relationship Id="rId5" Type="http://schemas.openxmlformats.org/officeDocument/2006/relationships/image" Target="../media/image16.jfif"/><Relationship Id="rId4" Type="http://schemas.openxmlformats.org/officeDocument/2006/relationships/image" Target="../media/image15.jf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jpeg"/><Relationship Id="rId5" Type="http://schemas.openxmlformats.org/officeDocument/2006/relationships/image" Target="../media/image26.JPG"/><Relationship Id="rId4" Type="http://schemas.openxmlformats.org/officeDocument/2006/relationships/image" Target="../media/image25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5.png"/><Relationship Id="rId7" Type="http://schemas.openxmlformats.org/officeDocument/2006/relationships/image" Target="../media/image3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15E2AC51-588B-6505-45C3-75A77F10C7C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5F0FABB-8EB9-85B6-B6BB-A83AED8F40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4670" y="107965"/>
            <a:ext cx="8696208" cy="3228505"/>
          </a:xfrm>
        </p:spPr>
        <p:txBody>
          <a:bodyPr>
            <a:noAutofit/>
          </a:bodyPr>
          <a:lstStyle/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it-IT" sz="4800" b="1" kern="100" dirty="0">
                <a:solidFill>
                  <a:schemeClr val="bg1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RESTAURO DI </a:t>
            </a:r>
            <a:r>
              <a:rPr lang="it-IT" sz="4800" b="1" kern="100" dirty="0">
                <a:solidFill>
                  <a:schemeClr val="bg1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CINQUE SPECCHI </a:t>
            </a:r>
            <a:br>
              <a:rPr lang="it-IT" sz="4800" b="1" kern="100" dirty="0">
                <a:solidFill>
                  <a:schemeClr val="bg1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it-IT" sz="4800" b="1" kern="100" dirty="0">
                <a:solidFill>
                  <a:schemeClr val="bg1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DELLA COLLEZIONE CASTELLANI </a:t>
            </a:r>
            <a:br>
              <a:rPr lang="it-IT" sz="3200" kern="100" dirty="0">
                <a:solidFill>
                  <a:srgbClr val="FF9900"/>
                </a:solidFill>
                <a:latin typeface="Eras Bold ITC" panose="020B0907030504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lang="en-GB" sz="3200" dirty="0">
              <a:solidFill>
                <a:schemeClr val="bg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61771A6-DF53-77FB-DB3B-36F89E098A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7495" y="3048117"/>
            <a:ext cx="5728505" cy="761766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GB" sz="4000" b="1" dirty="0">
                <a:latin typeface="Arial Narrow" panose="020B0606020202030204" pitchFamily="34" charset="0"/>
              </a:rPr>
              <a:t>29 Maggio ore 18:30 </a:t>
            </a:r>
          </a:p>
        </p:txBody>
      </p:sp>
      <p:pic>
        <p:nvPicPr>
          <p:cNvPr id="20" name="Picture 19" descr="A black background with white text">
            <a:extLst>
              <a:ext uri="{FF2B5EF4-FFF2-40B4-BE49-F238E27FC236}">
                <a16:creationId xmlns:a16="http://schemas.microsoft.com/office/drawing/2014/main" id="{E3C93AC1-A31E-BAE3-CF14-44CB61FAF9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3063" y="53050"/>
            <a:ext cx="2752725" cy="79505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209B715-6BA5-9AE4-BA3B-72DBB6C54EB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3442" b="17497"/>
          <a:stretch/>
        </p:blipFill>
        <p:spPr>
          <a:xfrm>
            <a:off x="6453468" y="1"/>
            <a:ext cx="2239595" cy="901152"/>
          </a:xfrm>
          <a:prstGeom prst="rect">
            <a:avLst/>
          </a:prstGeom>
        </p:spPr>
      </p:pic>
      <p:sp>
        <p:nvSpPr>
          <p:cNvPr id="16" name="Subtitle 2">
            <a:extLst>
              <a:ext uri="{FF2B5EF4-FFF2-40B4-BE49-F238E27FC236}">
                <a16:creationId xmlns:a16="http://schemas.microsoft.com/office/drawing/2014/main" id="{D6E3C71A-C9E5-BC57-F364-967B0172E51F}"/>
              </a:ext>
            </a:extLst>
          </p:cNvPr>
          <p:cNvSpPr txBox="1">
            <a:spLocks/>
          </p:cNvSpPr>
          <p:nvPr/>
        </p:nvSpPr>
        <p:spPr>
          <a:xfrm>
            <a:off x="-944164" y="4081653"/>
            <a:ext cx="9144000" cy="123177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solidFill>
                  <a:schemeClr val="bg1"/>
                </a:solidFill>
                <a:latin typeface="Arial Narrow" panose="020B0606020202030204" pitchFamily="34" charset="0"/>
              </a:rPr>
              <a:t>Sala </a:t>
            </a:r>
            <a:r>
              <a:rPr lang="en-GB" dirty="0" err="1">
                <a:solidFill>
                  <a:schemeClr val="bg1"/>
                </a:solidFill>
                <a:latin typeface="Arial Narrow" panose="020B0606020202030204" pitchFamily="34" charset="0"/>
              </a:rPr>
              <a:t>della</a:t>
            </a:r>
            <a:r>
              <a:rPr lang="en-GB" dirty="0">
                <a:solidFill>
                  <a:schemeClr val="bg1"/>
                </a:solidFill>
                <a:latin typeface="Arial Narrow" panose="020B0606020202030204" pitchFamily="34" charset="0"/>
              </a:rPr>
              <a:t> Fortuna, Museo Nazionale </a:t>
            </a:r>
            <a:r>
              <a:rPr lang="en-GB" dirty="0" err="1">
                <a:solidFill>
                  <a:schemeClr val="bg1"/>
                </a:solidFill>
                <a:latin typeface="Arial Narrow" panose="020B0606020202030204" pitchFamily="34" charset="0"/>
              </a:rPr>
              <a:t>Etrusco</a:t>
            </a:r>
            <a:r>
              <a:rPr lang="en-GB" dirty="0">
                <a:solidFill>
                  <a:schemeClr val="bg1"/>
                </a:solidFill>
                <a:latin typeface="Arial Narrow" panose="020B0606020202030204" pitchFamily="34" charset="0"/>
              </a:rPr>
              <a:t> di Villa Giulia</a:t>
            </a:r>
          </a:p>
          <a:p>
            <a:r>
              <a:rPr lang="en-GB" dirty="0">
                <a:solidFill>
                  <a:schemeClr val="bg1"/>
                </a:solidFill>
                <a:latin typeface="Arial Narrow" panose="020B0606020202030204" pitchFamily="34" charset="0"/>
              </a:rPr>
              <a:t>Piazzale di Villa Giulia 9, Roma 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F5A27075-2716-6C5E-94F4-A05D5BC12B06}"/>
              </a:ext>
            </a:extLst>
          </p:cNvPr>
          <p:cNvSpPr txBox="1">
            <a:spLocks/>
          </p:cNvSpPr>
          <p:nvPr/>
        </p:nvSpPr>
        <p:spPr>
          <a:xfrm>
            <a:off x="209590" y="4189618"/>
            <a:ext cx="8696208" cy="322850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it-IT" sz="2800" b="1" kern="100" dirty="0">
                <a:solidFill>
                  <a:schemeClr val="bg1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CONFERENZA SUL RESTAURO E PRESENTAZIONE</a:t>
            </a: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it-IT" sz="2800" b="1" kern="100" dirty="0">
                <a:solidFill>
                  <a:schemeClr val="bg1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DEGLI SPECCHI </a:t>
            </a:r>
            <a:br>
              <a:rPr lang="it-IT" sz="4800" b="1" kern="100" dirty="0">
                <a:solidFill>
                  <a:schemeClr val="bg1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br>
              <a:rPr lang="it-IT" sz="3200" kern="100" dirty="0">
                <a:solidFill>
                  <a:srgbClr val="FF9900"/>
                </a:solidFill>
                <a:latin typeface="Eras Bold ITC" panose="020B0907030504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lang="en-GB" sz="3200" dirty="0">
              <a:solidFill>
                <a:schemeClr val="bg1"/>
              </a:solidFill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9D63967-1E5E-AF56-F48A-D16059DA2A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12220" y="1866345"/>
            <a:ext cx="4581395" cy="5956848"/>
          </a:xfrm>
          <a:prstGeom prst="rect">
            <a:avLst/>
          </a:prstGeom>
        </p:spPr>
      </p:pic>
      <p:pic>
        <p:nvPicPr>
          <p:cNvPr id="21" name="Picture 20" descr="A gold and black logo&#10;&#10;AI-generated content may be incorrect.">
            <a:extLst>
              <a:ext uri="{FF2B5EF4-FFF2-40B4-BE49-F238E27FC236}">
                <a16:creationId xmlns:a16="http://schemas.microsoft.com/office/drawing/2014/main" id="{35D533CB-BB74-EFFD-5F1E-9DA2C37CC7E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7354" y="93472"/>
            <a:ext cx="721416" cy="721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063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8" name="Rectangle 57">
            <a:extLst>
              <a:ext uri="{FF2B5EF4-FFF2-40B4-BE49-F238E27FC236}">
                <a16:creationId xmlns:a16="http://schemas.microsoft.com/office/drawing/2014/main" id="{2151139A-886F-4B97-8815-729AD3831B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5428AC11-BFDF-42EF-80FF-717BBF9090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08628" y="1408629"/>
            <a:ext cx="6858000" cy="4040744"/>
          </a:xfrm>
          <a:prstGeom prst="rect">
            <a:avLst/>
          </a:prstGeom>
          <a:gradFill>
            <a:gsLst>
              <a:gs pos="11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2CC56AF6-38E4-490B-8E2B-1A1037B4ED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9565" y="2659832"/>
            <a:ext cx="4355594" cy="4040742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2339A6F5-AD6A-4D80-8AD9-6290D13AC4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513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61000"/>
                </a:srgbClr>
              </a:gs>
              <a:gs pos="95000">
                <a:schemeClr val="accent5">
                  <a:alpha val="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61771A6-DF53-77FB-DB3B-36F89E098A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7682" y="-926382"/>
            <a:ext cx="3950921" cy="6857573"/>
          </a:xfrm>
        </p:spPr>
        <p:txBody>
          <a:bodyPr anchor="b">
            <a:noAutofit/>
          </a:bodyPr>
          <a:lstStyle/>
          <a:p>
            <a:pPr algn="l" rtl="1"/>
            <a:r>
              <a:rPr lang="en-GB" sz="3600" dirty="0">
                <a:solidFill>
                  <a:srgbClr val="FFFFFF"/>
                </a:solidFill>
                <a:latin typeface="Copperplate Gothic Bold" panose="020E0705020206020404" pitchFamily="34" charset="0"/>
              </a:rPr>
              <a:t>La </a:t>
            </a:r>
            <a:r>
              <a:rPr lang="en-GB" sz="3600" dirty="0" err="1">
                <a:solidFill>
                  <a:srgbClr val="FFFFFF"/>
                </a:solidFill>
                <a:latin typeface="Copperplate Gothic Bold" panose="020E0705020206020404" pitchFamily="34" charset="0"/>
              </a:rPr>
              <a:t>Genesi</a:t>
            </a:r>
            <a:r>
              <a:rPr lang="en-GB" sz="3600" dirty="0">
                <a:solidFill>
                  <a:srgbClr val="FFFFFF"/>
                </a:solidFill>
                <a:latin typeface="Copperplate Gothic Bold" panose="020E0705020206020404" pitchFamily="34" charset="0"/>
              </a:rPr>
              <a:t> del Progetto</a:t>
            </a:r>
          </a:p>
          <a:p>
            <a:pPr algn="l" rtl="1"/>
            <a:endParaRPr lang="en-GB" sz="3600" dirty="0">
              <a:solidFill>
                <a:srgbClr val="FFFFFF"/>
              </a:solidFill>
              <a:latin typeface="Copperplate Gothic Bold" panose="020E0705020206020404" pitchFamily="34" charset="0"/>
            </a:endParaRPr>
          </a:p>
          <a:p>
            <a:pPr algn="l" rtl="1"/>
            <a:r>
              <a:rPr lang="en-GB" sz="3600" dirty="0" err="1">
                <a:solidFill>
                  <a:srgbClr val="FFFFFF"/>
                </a:solidFill>
                <a:latin typeface="Copperplate Gothic Bold" panose="020E0705020206020404" pitchFamily="34" charset="0"/>
              </a:rPr>
              <a:t>luglio</a:t>
            </a:r>
            <a:r>
              <a:rPr lang="en-GB" sz="3600" dirty="0">
                <a:solidFill>
                  <a:srgbClr val="FFFFFF"/>
                </a:solidFill>
                <a:latin typeface="Copperplate Gothic Bold" panose="020E0705020206020404" pitchFamily="34" charset="0"/>
              </a:rPr>
              <a:t> 2024: </a:t>
            </a:r>
            <a:r>
              <a:rPr lang="en-GB" sz="3600" dirty="0" err="1">
                <a:solidFill>
                  <a:srgbClr val="FFFFFF"/>
                </a:solidFill>
                <a:latin typeface="Copperplate Gothic Bold" panose="020E0705020206020404" pitchFamily="34" charset="0"/>
              </a:rPr>
              <a:t>inizia</a:t>
            </a:r>
            <a:r>
              <a:rPr lang="en-GB" sz="3600" dirty="0">
                <a:solidFill>
                  <a:srgbClr val="FFFFFF"/>
                </a:solidFill>
                <a:latin typeface="Copperplate Gothic Bold" panose="020E0705020206020404" pitchFamily="34" charset="0"/>
              </a:rPr>
              <a:t> la  nostra </a:t>
            </a:r>
            <a:r>
              <a:rPr lang="en-GB" sz="3600" dirty="0" err="1">
                <a:solidFill>
                  <a:srgbClr val="FFFFFF"/>
                </a:solidFill>
                <a:latin typeface="Copperplate Gothic Bold" panose="020E0705020206020404" pitchFamily="34" charset="0"/>
              </a:rPr>
              <a:t>avventura</a:t>
            </a:r>
            <a:r>
              <a:rPr lang="en-GB" sz="3600" dirty="0">
                <a:solidFill>
                  <a:srgbClr val="FFFFFF"/>
                </a:solidFill>
                <a:latin typeface="Copperplate Gothic Bold" panose="020E0705020206020404" pitchFamily="34" charset="0"/>
              </a:rPr>
              <a:t> con</a:t>
            </a:r>
          </a:p>
          <a:p>
            <a:pPr algn="l" rtl="1"/>
            <a:r>
              <a:rPr lang="en-GB" sz="3600" dirty="0">
                <a:solidFill>
                  <a:srgbClr val="FFFFFF"/>
                </a:solidFill>
                <a:latin typeface="Copperplate Gothic Bold" panose="020E0705020206020404" pitchFamily="34" charset="0"/>
              </a:rPr>
              <a:t>LOVEITALY </a:t>
            </a:r>
          </a:p>
        </p:txBody>
      </p:sp>
      <p:pic>
        <p:nvPicPr>
          <p:cNvPr id="15" name="Picture 14" descr="A black and white photo of a black background&#10;&#10;AI-generated content may be incorrect.">
            <a:extLst>
              <a:ext uri="{FF2B5EF4-FFF2-40B4-BE49-F238E27FC236}">
                <a16:creationId xmlns:a16="http://schemas.microsoft.com/office/drawing/2014/main" id="{AE5602A8-D928-9492-B2A9-841E6309D4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9568" y="5021135"/>
            <a:ext cx="3627249" cy="1100265"/>
          </a:xfrm>
          <a:prstGeom prst="rect">
            <a:avLst/>
          </a:prstGeom>
        </p:spPr>
      </p:pic>
      <p:pic>
        <p:nvPicPr>
          <p:cNvPr id="18" name="Picture 17" descr="A close-up of a logo&#10;&#10;AI-generated content may be incorrect.">
            <a:extLst>
              <a:ext uri="{FF2B5EF4-FFF2-40B4-BE49-F238E27FC236}">
                <a16:creationId xmlns:a16="http://schemas.microsoft.com/office/drawing/2014/main" id="{0E8C50A3-4EAD-07BF-B18F-DEECEC8578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02"/>
          <a:stretch/>
        </p:blipFill>
        <p:spPr>
          <a:xfrm>
            <a:off x="4814829" y="645582"/>
            <a:ext cx="5137599" cy="175928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ECBD20B-D26B-4992-4C86-9BE193CA8A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88910" y="2961613"/>
            <a:ext cx="5761973" cy="1608151"/>
          </a:xfrm>
          <a:prstGeom prst="rect">
            <a:avLst/>
          </a:prstGeom>
        </p:spPr>
      </p:pic>
      <p:pic>
        <p:nvPicPr>
          <p:cNvPr id="4" name="Picture 3" descr="A white banner with blue and gold design&#10;&#10;AI-generated content may be incorrect.">
            <a:extLst>
              <a:ext uri="{FF2B5EF4-FFF2-40B4-BE49-F238E27FC236}">
                <a16:creationId xmlns:a16="http://schemas.microsoft.com/office/drawing/2014/main" id="{5B993A81-5F6E-5317-7A1E-B93A5A98087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8949" y="902092"/>
            <a:ext cx="1478925" cy="1608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160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statue of a person's head&#10;&#10;AI-generated content may be incorrect.">
            <a:extLst>
              <a:ext uri="{FF2B5EF4-FFF2-40B4-BE49-F238E27FC236}">
                <a16:creationId xmlns:a16="http://schemas.microsoft.com/office/drawing/2014/main" id="{C4808E35-6FE9-EAD6-0F4C-D32CCF4726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609" b="12360"/>
          <a:stretch>
            <a:fillRect/>
          </a:stretch>
        </p:blipFill>
        <p:spPr>
          <a:xfrm>
            <a:off x="1" y="-6235"/>
            <a:ext cx="3255403" cy="2505456"/>
          </a:xfrm>
          <a:custGeom>
            <a:avLst/>
            <a:gdLst/>
            <a:ahLst/>
            <a:cxnLst/>
            <a:rect l="l" t="t" r="r" b="b"/>
            <a:pathLst>
              <a:path w="3255403" h="2505456">
                <a:moveTo>
                  <a:pt x="0" y="0"/>
                </a:moveTo>
                <a:lnTo>
                  <a:pt x="3255403" y="0"/>
                </a:lnTo>
                <a:lnTo>
                  <a:pt x="2094477" y="2505456"/>
                </a:lnTo>
                <a:lnTo>
                  <a:pt x="0" y="2505456"/>
                </a:lnTo>
                <a:close/>
              </a:path>
            </a:pathLst>
          </a:custGeom>
        </p:spPr>
      </p:pic>
      <p:pic>
        <p:nvPicPr>
          <p:cNvPr id="4" name="Picture 3" descr="A display of jewelry on a red surface&#10;&#10;AI-generated content may be incorrect.">
            <a:extLst>
              <a:ext uri="{FF2B5EF4-FFF2-40B4-BE49-F238E27FC236}">
                <a16:creationId xmlns:a16="http://schemas.microsoft.com/office/drawing/2014/main" id="{15588356-1C74-254A-8A5E-FD89C3348D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" r="6283"/>
          <a:stretch>
            <a:fillRect/>
          </a:stretch>
        </p:blipFill>
        <p:spPr>
          <a:xfrm>
            <a:off x="7381876" y="10"/>
            <a:ext cx="4810125" cy="2501827"/>
          </a:xfrm>
          <a:custGeom>
            <a:avLst/>
            <a:gdLst/>
            <a:ahLst/>
            <a:cxnLst/>
            <a:rect l="l" t="t" r="r" b="b"/>
            <a:pathLst>
              <a:path w="4810125" h="2501837">
                <a:moveTo>
                  <a:pt x="1159248" y="0"/>
                </a:moveTo>
                <a:lnTo>
                  <a:pt x="4810125" y="0"/>
                </a:lnTo>
                <a:lnTo>
                  <a:pt x="4810125" y="2501837"/>
                </a:lnTo>
                <a:lnTo>
                  <a:pt x="0" y="2501837"/>
                </a:lnTo>
                <a:close/>
              </a:path>
            </a:pathLst>
          </a:custGeom>
        </p:spPr>
      </p:pic>
      <p:pic>
        <p:nvPicPr>
          <p:cNvPr id="6" name="Picture 5" descr="A building with a stone walkway&#10;&#10;AI-generated content may be incorrect.">
            <a:extLst>
              <a:ext uri="{FF2B5EF4-FFF2-40B4-BE49-F238E27FC236}">
                <a16:creationId xmlns:a16="http://schemas.microsoft.com/office/drawing/2014/main" id="{E68B23CB-69C9-5784-6895-26E8752CAB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0" r="1159" b="3"/>
          <a:stretch>
            <a:fillRect/>
          </a:stretch>
        </p:blipFill>
        <p:spPr>
          <a:xfrm>
            <a:off x="4675537" y="-6235"/>
            <a:ext cx="3677817" cy="2505456"/>
          </a:xfrm>
          <a:custGeom>
            <a:avLst/>
            <a:gdLst/>
            <a:ahLst/>
            <a:cxnLst/>
            <a:rect l="l" t="t" r="r" b="b"/>
            <a:pathLst>
              <a:path w="3677817" h="2505456">
                <a:moveTo>
                  <a:pt x="1160926" y="0"/>
                </a:moveTo>
                <a:lnTo>
                  <a:pt x="3677817" y="0"/>
                </a:lnTo>
                <a:lnTo>
                  <a:pt x="2516891" y="2505456"/>
                </a:lnTo>
                <a:lnTo>
                  <a:pt x="0" y="2505456"/>
                </a:lnTo>
                <a:close/>
              </a:path>
            </a:pathLst>
          </a:custGeom>
        </p:spPr>
      </p:pic>
      <p:pic>
        <p:nvPicPr>
          <p:cNvPr id="12" name="Picture 11" descr="A statue of a person and person on a couch&#10;&#10;AI-generated content may be incorrect.">
            <a:extLst>
              <a:ext uri="{FF2B5EF4-FFF2-40B4-BE49-F238E27FC236}">
                <a16:creationId xmlns:a16="http://schemas.microsoft.com/office/drawing/2014/main" id="{F23FE90A-82CD-5C21-148B-BCACCBA01B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68" r="-2" b="15846"/>
          <a:stretch>
            <a:fillRect/>
          </a:stretch>
        </p:blipFill>
        <p:spPr>
          <a:xfrm>
            <a:off x="1" y="2660089"/>
            <a:ext cx="7122523" cy="4197911"/>
          </a:xfrm>
          <a:custGeom>
            <a:avLst/>
            <a:gdLst/>
            <a:ahLst/>
            <a:cxnLst/>
            <a:rect l="l" t="t" r="r" b="b"/>
            <a:pathLst>
              <a:path w="7122523" h="4197911">
                <a:moveTo>
                  <a:pt x="0" y="0"/>
                </a:moveTo>
                <a:lnTo>
                  <a:pt x="7122523" y="0"/>
                </a:lnTo>
                <a:lnTo>
                  <a:pt x="5177382" y="4197911"/>
                </a:lnTo>
                <a:lnTo>
                  <a:pt x="5171159" y="4197911"/>
                </a:lnTo>
                <a:lnTo>
                  <a:pt x="3981368" y="4197911"/>
                </a:lnTo>
                <a:lnTo>
                  <a:pt x="2331323" y="4197911"/>
                </a:lnTo>
                <a:lnTo>
                  <a:pt x="0" y="4197911"/>
                </a:lnTo>
                <a:close/>
              </a:path>
            </a:pathLst>
          </a:custGeom>
        </p:spPr>
      </p:pic>
      <p:sp>
        <p:nvSpPr>
          <p:cNvPr id="17" name="Freeform 43">
            <a:extLst>
              <a:ext uri="{FF2B5EF4-FFF2-40B4-BE49-F238E27FC236}">
                <a16:creationId xmlns:a16="http://schemas.microsoft.com/office/drawing/2014/main" id="{AAD8F19F-4A55-467B-BED0-8837659A90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353050" y="2660089"/>
            <a:ext cx="6838950" cy="4197911"/>
          </a:xfrm>
          <a:custGeom>
            <a:avLst/>
            <a:gdLst>
              <a:gd name="connsiteX0" fmla="*/ 4893809 w 6838950"/>
              <a:gd name="connsiteY0" fmla="*/ 0 h 4197911"/>
              <a:gd name="connsiteX1" fmla="*/ 4887586 w 6838950"/>
              <a:gd name="connsiteY1" fmla="*/ 0 h 4197911"/>
              <a:gd name="connsiteX2" fmla="*/ 3697795 w 6838950"/>
              <a:gd name="connsiteY2" fmla="*/ 0 h 4197911"/>
              <a:gd name="connsiteX3" fmla="*/ 2047750 w 6838950"/>
              <a:gd name="connsiteY3" fmla="*/ 0 h 4197911"/>
              <a:gd name="connsiteX4" fmla="*/ 0 w 6838950"/>
              <a:gd name="connsiteY4" fmla="*/ 0 h 4197911"/>
              <a:gd name="connsiteX5" fmla="*/ 0 w 6838950"/>
              <a:gd name="connsiteY5" fmla="*/ 4197911 h 4197911"/>
              <a:gd name="connsiteX6" fmla="*/ 6838950 w 6838950"/>
              <a:gd name="connsiteY6" fmla="*/ 4197911 h 4197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838950" h="4197911">
                <a:moveTo>
                  <a:pt x="4893809" y="0"/>
                </a:moveTo>
                <a:lnTo>
                  <a:pt x="4887586" y="0"/>
                </a:lnTo>
                <a:lnTo>
                  <a:pt x="3697795" y="0"/>
                </a:lnTo>
                <a:lnTo>
                  <a:pt x="2047750" y="0"/>
                </a:lnTo>
                <a:lnTo>
                  <a:pt x="0" y="0"/>
                </a:lnTo>
                <a:lnTo>
                  <a:pt x="0" y="4197911"/>
                </a:lnTo>
                <a:lnTo>
                  <a:pt x="6838950" y="4197911"/>
                </a:lnTo>
                <a:close/>
              </a:path>
            </a:pathLst>
          </a:custGeom>
          <a:solidFill>
            <a:srgbClr val="334A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61771A6-DF53-77FB-DB3B-36F89E098A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38951" y="3253636"/>
            <a:ext cx="5353049" cy="4019906"/>
          </a:xfrm>
        </p:spPr>
        <p:txBody>
          <a:bodyPr anchor="b">
            <a:normAutofit/>
          </a:bodyPr>
          <a:lstStyle/>
          <a:p>
            <a:pPr algn="l"/>
            <a:r>
              <a:rPr lang="en-GB" sz="3000" dirty="0">
                <a:solidFill>
                  <a:srgbClr val="FFFFFF"/>
                </a:solidFill>
                <a:latin typeface="Copperplate Gothic Bold" panose="020E0705020206020404" pitchFamily="34" charset="0"/>
              </a:rPr>
              <a:t>UN FELICE INCONTRO DI INTENTI E PASSIONI:</a:t>
            </a:r>
          </a:p>
          <a:p>
            <a:pPr algn="l"/>
            <a:r>
              <a:rPr lang="en-GB" sz="3000" dirty="0">
                <a:solidFill>
                  <a:srgbClr val="FFFFFF"/>
                </a:solidFill>
                <a:latin typeface="Copperplate Gothic Bold" panose="020E0705020206020404" pitchFamily="34" charset="0"/>
              </a:rPr>
              <a:t>COSÌ NASCE LA COLLABORAZIONE CON IL MUSEO NAZIONALE ETRUSCO DI VILLA GIULIA</a:t>
            </a:r>
          </a:p>
          <a:p>
            <a:pPr algn="r"/>
            <a:r>
              <a:rPr lang="en-GB" dirty="0">
                <a:solidFill>
                  <a:srgbClr val="FFFFFF"/>
                </a:solidFill>
                <a:latin typeface="Copperplate Gothic Bold" panose="020E0705020206020404" pitchFamily="34" charset="0"/>
              </a:rPr>
              <a:t> </a:t>
            </a:r>
          </a:p>
          <a:p>
            <a:pPr algn="r"/>
            <a:endParaRPr lang="en-GB" sz="1500" dirty="0">
              <a:solidFill>
                <a:srgbClr val="FFFFFF"/>
              </a:solidFill>
              <a:latin typeface="Copperplate Gothic Bold" panose="020E0705020206020404" pitchFamily="34" charset="0"/>
            </a:endParaRPr>
          </a:p>
        </p:txBody>
      </p:sp>
      <p:pic>
        <p:nvPicPr>
          <p:cNvPr id="10" name="Picture 9" descr="A close-up of a cup&#10;&#10;AI-generated content may be incorrect.">
            <a:extLst>
              <a:ext uri="{FF2B5EF4-FFF2-40B4-BE49-F238E27FC236}">
                <a16:creationId xmlns:a16="http://schemas.microsoft.com/office/drawing/2014/main" id="{397164BE-C67E-E293-8D81-4294A13292F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99" r="-3" b="8098"/>
          <a:stretch>
            <a:fillRect/>
          </a:stretch>
        </p:blipFill>
        <p:spPr>
          <a:xfrm>
            <a:off x="2261968" y="10"/>
            <a:ext cx="3393943" cy="2502833"/>
          </a:xfrm>
          <a:custGeom>
            <a:avLst/>
            <a:gdLst/>
            <a:ahLst/>
            <a:cxnLst/>
            <a:rect l="l" t="t" r="r" b="b"/>
            <a:pathLst>
              <a:path w="3393943" h="2502843">
                <a:moveTo>
                  <a:pt x="1159715" y="0"/>
                </a:moveTo>
                <a:lnTo>
                  <a:pt x="3393943" y="0"/>
                </a:lnTo>
                <a:lnTo>
                  <a:pt x="2234228" y="2502843"/>
                </a:lnTo>
                <a:lnTo>
                  <a:pt x="0" y="2502843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778654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>
            <a:extLst>
              <a:ext uri="{FF2B5EF4-FFF2-40B4-BE49-F238E27FC236}">
                <a16:creationId xmlns:a16="http://schemas.microsoft.com/office/drawing/2014/main" id="{311B9E6C-DE66-32CE-8C7C-9FB2CB7E44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4985" y="683687"/>
            <a:ext cx="4145447" cy="5490625"/>
          </a:xfrm>
        </p:spPr>
        <p:txBody>
          <a:bodyPr>
            <a:noAutofit/>
          </a:bodyPr>
          <a:lstStyle/>
          <a:p>
            <a:pPr algn="l"/>
            <a:r>
              <a:rPr lang="en-GB" sz="2800" dirty="0">
                <a:latin typeface="Copperplate Gothic Bold" panose="020E0705020206020404" pitchFamily="34" charset="0"/>
              </a:rPr>
              <a:t>GLI SPECCHI COME LI ABBIAMO VISTI LA PRIMA VOLTA NEI LABORATORI DI RESTAURO DEL MUSEO </a:t>
            </a:r>
          </a:p>
          <a:p>
            <a:pPr algn="l"/>
            <a:endParaRPr lang="en-GB" sz="2800" dirty="0">
              <a:latin typeface="Garamond" panose="02020404030301010803" pitchFamily="18" charset="0"/>
            </a:endParaRPr>
          </a:p>
          <a:p>
            <a:pPr algn="l"/>
            <a:r>
              <a:rPr lang="en-GB" b="1" dirty="0">
                <a:latin typeface="Copperplate Gothic Bold" panose="020E0705020206020404" pitchFamily="34" charset="0"/>
              </a:rPr>
              <a:t>L’EMOZIONE DELLA TESTIMONIANZA DELLA STORIA DI DONNE DI 2500 ANNI FA TRAMITE UN OGGETTO TANTO SIMBOLICO</a:t>
            </a:r>
          </a:p>
        </p:txBody>
      </p:sp>
      <p:pic>
        <p:nvPicPr>
          <p:cNvPr id="6" name="Picture 5" descr="A mirror on a plastic bag&#10;&#10;AI-generated content may be incorrect.">
            <a:extLst>
              <a:ext uri="{FF2B5EF4-FFF2-40B4-BE49-F238E27FC236}">
                <a16:creationId xmlns:a16="http://schemas.microsoft.com/office/drawing/2014/main" id="{5E860AC8-91A1-75DB-4F93-A0875848AE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23" b="22671"/>
          <a:stretch>
            <a:fillRect/>
          </a:stretch>
        </p:blipFill>
        <p:spPr>
          <a:xfrm>
            <a:off x="4653627" y="-1"/>
            <a:ext cx="4614002" cy="4515954"/>
          </a:xfrm>
          <a:prstGeom prst="rect">
            <a:avLst/>
          </a:prstGeom>
        </p:spPr>
      </p:pic>
      <p:pic>
        <p:nvPicPr>
          <p:cNvPr id="10" name="Picture 9" descr="A round object with a design on it&#10;&#10;AI-generated content may be incorrect.">
            <a:extLst>
              <a:ext uri="{FF2B5EF4-FFF2-40B4-BE49-F238E27FC236}">
                <a16:creationId xmlns:a16="http://schemas.microsoft.com/office/drawing/2014/main" id="{19BF5D3E-4250-59D7-D79C-121A30A807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18" r="3" b="24013"/>
          <a:stretch>
            <a:fillRect/>
          </a:stretch>
        </p:blipFill>
        <p:spPr>
          <a:xfrm>
            <a:off x="9355353" y="-1"/>
            <a:ext cx="2829214" cy="2183054"/>
          </a:xfrm>
          <a:prstGeom prst="rect">
            <a:avLst/>
          </a:prstGeom>
        </p:spPr>
      </p:pic>
      <p:pic>
        <p:nvPicPr>
          <p:cNvPr id="8" name="Picture 7" descr="A close-up of a mirror&#10;&#10;AI-generated content may be incorrect.">
            <a:extLst>
              <a:ext uri="{FF2B5EF4-FFF2-40B4-BE49-F238E27FC236}">
                <a16:creationId xmlns:a16="http://schemas.microsoft.com/office/drawing/2014/main" id="{5EE46F77-4BC2-5229-938B-350AB0AA51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59" r="-3" b="35241"/>
          <a:stretch>
            <a:fillRect/>
          </a:stretch>
        </p:blipFill>
        <p:spPr>
          <a:xfrm>
            <a:off x="9355353" y="2274491"/>
            <a:ext cx="2825496" cy="2241463"/>
          </a:xfrm>
          <a:prstGeom prst="rect">
            <a:avLst/>
          </a:prstGeom>
        </p:spPr>
      </p:pic>
      <p:pic>
        <p:nvPicPr>
          <p:cNvPr id="14" name="Picture 13" descr="A green circular object on a plastic wrap&#10;&#10;AI-generated content may be incorrect.">
            <a:extLst>
              <a:ext uri="{FF2B5EF4-FFF2-40B4-BE49-F238E27FC236}">
                <a16:creationId xmlns:a16="http://schemas.microsoft.com/office/drawing/2014/main" id="{0EE82FA6-9F42-FD8E-11B5-2EB7C250263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06" r="3" b="14276"/>
          <a:stretch>
            <a:fillRect/>
          </a:stretch>
        </p:blipFill>
        <p:spPr>
          <a:xfrm>
            <a:off x="4653627" y="4616536"/>
            <a:ext cx="2829212" cy="2241464"/>
          </a:xfrm>
          <a:prstGeom prst="rect">
            <a:avLst/>
          </a:prstGeom>
        </p:spPr>
      </p:pic>
      <p:pic>
        <p:nvPicPr>
          <p:cNvPr id="12" name="Picture 11" descr="A close up of a mirror&#10;&#10;AI-generated content may be incorrect.">
            <a:extLst>
              <a:ext uri="{FF2B5EF4-FFF2-40B4-BE49-F238E27FC236}">
                <a16:creationId xmlns:a16="http://schemas.microsoft.com/office/drawing/2014/main" id="{78A53D16-1B03-C00D-A400-28D5201FE32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17" b="43899"/>
          <a:stretch>
            <a:fillRect/>
          </a:stretch>
        </p:blipFill>
        <p:spPr>
          <a:xfrm>
            <a:off x="7570565" y="4607393"/>
            <a:ext cx="4614002" cy="2250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4736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id="{7BBD5B30-C741-4E67-AFD8-17917090AB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 group of people sitting at a table with laptops&#10;&#10;AI-generated content may be incorrect.">
            <a:extLst>
              <a:ext uri="{FF2B5EF4-FFF2-40B4-BE49-F238E27FC236}">
                <a16:creationId xmlns:a16="http://schemas.microsoft.com/office/drawing/2014/main" id="{B2D85426-EA49-FFD1-3F92-03F5022713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953"/>
          <a:stretch>
            <a:fillRect/>
          </a:stretch>
        </p:blipFill>
        <p:spPr>
          <a:xfrm>
            <a:off x="7817583" y="10"/>
            <a:ext cx="4374417" cy="6857990"/>
          </a:xfrm>
          <a:custGeom>
            <a:avLst/>
            <a:gdLst/>
            <a:ahLst/>
            <a:cxnLst/>
            <a:rect l="l" t="t" r="r" b="b"/>
            <a:pathLst>
              <a:path w="4374417" h="6858000">
                <a:moveTo>
                  <a:pt x="22719" y="0"/>
                </a:moveTo>
                <a:lnTo>
                  <a:pt x="4374417" y="0"/>
                </a:lnTo>
                <a:lnTo>
                  <a:pt x="4374417" y="6858000"/>
                </a:lnTo>
                <a:lnTo>
                  <a:pt x="0" y="6858000"/>
                </a:lnTo>
                <a:lnTo>
                  <a:pt x="6670" y="6845555"/>
                </a:lnTo>
                <a:cubicBezTo>
                  <a:pt x="495881" y="5886487"/>
                  <a:pt x="785588" y="4695963"/>
                  <a:pt x="785588" y="3406233"/>
                </a:cubicBezTo>
                <a:cubicBezTo>
                  <a:pt x="785588" y="2215714"/>
                  <a:pt x="538737" y="1109724"/>
                  <a:pt x="115983" y="192283"/>
                </a:cubicBezTo>
                <a:close/>
              </a:path>
            </a:pathLst>
          </a:custGeom>
        </p:spPr>
      </p:pic>
      <p:pic>
        <p:nvPicPr>
          <p:cNvPr id="7" name="Picture 6" descr="A certificate of appreciation&#10;&#10;AI-generated content may be incorrect.">
            <a:extLst>
              <a:ext uri="{FF2B5EF4-FFF2-40B4-BE49-F238E27FC236}">
                <a16:creationId xmlns:a16="http://schemas.microsoft.com/office/drawing/2014/main" id="{745A9D9F-F132-509B-E3D9-C6D8F876BF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7" r="-2" b="4455"/>
          <a:stretch>
            <a:fillRect/>
          </a:stretch>
        </p:blipFill>
        <p:spPr>
          <a:xfrm>
            <a:off x="3572319" y="10"/>
            <a:ext cx="4979304" cy="3401558"/>
          </a:xfrm>
          <a:custGeom>
            <a:avLst/>
            <a:gdLst/>
            <a:ahLst/>
            <a:cxnLst/>
            <a:rect l="l" t="t" r="r" b="b"/>
            <a:pathLst>
              <a:path w="4979304" h="3364992">
                <a:moveTo>
                  <a:pt x="0" y="0"/>
                </a:moveTo>
                <a:lnTo>
                  <a:pt x="4211250" y="0"/>
                </a:lnTo>
                <a:lnTo>
                  <a:pt x="4309461" y="192282"/>
                </a:lnTo>
                <a:cubicBezTo>
                  <a:pt x="4697535" y="1033269"/>
                  <a:pt x="4937593" y="2032690"/>
                  <a:pt x="4974907" y="3110424"/>
                </a:cubicBezTo>
                <a:lnTo>
                  <a:pt x="4979304" y="3364992"/>
                </a:lnTo>
                <a:lnTo>
                  <a:pt x="800592" y="3364992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6604302-3039-FC63-039E-7A5937B223E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2" b="3414"/>
          <a:stretch>
            <a:fillRect/>
          </a:stretch>
        </p:blipFill>
        <p:spPr>
          <a:xfrm>
            <a:off x="3625358" y="3456432"/>
            <a:ext cx="4925479" cy="3401568"/>
          </a:xfrm>
          <a:custGeom>
            <a:avLst/>
            <a:gdLst/>
            <a:ahLst/>
            <a:cxnLst/>
            <a:rect l="l" t="t" r="r" b="b"/>
            <a:pathLst>
              <a:path w="4925479" h="3364992">
                <a:moveTo>
                  <a:pt x="749362" y="0"/>
                </a:moveTo>
                <a:lnTo>
                  <a:pt x="4925479" y="0"/>
                </a:lnTo>
                <a:lnTo>
                  <a:pt x="4921868" y="209033"/>
                </a:lnTo>
                <a:cubicBezTo>
                  <a:pt x="4884554" y="1286766"/>
                  <a:pt x="4644496" y="2286187"/>
                  <a:pt x="4256422" y="3127175"/>
                </a:cubicBezTo>
                <a:lnTo>
                  <a:pt x="4134952" y="3364992"/>
                </a:lnTo>
                <a:lnTo>
                  <a:pt x="0" y="3364992"/>
                </a:lnTo>
                <a:lnTo>
                  <a:pt x="79008" y="3202330"/>
                </a:lnTo>
                <a:cubicBezTo>
                  <a:pt x="467082" y="2361343"/>
                  <a:pt x="707140" y="1361922"/>
                  <a:pt x="744454" y="284189"/>
                </a:cubicBezTo>
                <a:close/>
              </a:path>
            </a:pathLst>
          </a:custGeom>
        </p:spPr>
      </p:pic>
      <p:sp useBgFill="1">
        <p:nvSpPr>
          <p:cNvPr id="38" name="Freeform: Shape 37">
            <a:extLst>
              <a:ext uri="{FF2B5EF4-FFF2-40B4-BE49-F238E27FC236}">
                <a16:creationId xmlns:a16="http://schemas.microsoft.com/office/drawing/2014/main" id="{189BBEAA-BB93-4878-8C95-3C8AADE2E0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397136" cy="6858000"/>
          </a:xfrm>
          <a:custGeom>
            <a:avLst/>
            <a:gdLst>
              <a:gd name="connsiteX0" fmla="*/ 0 w 4397136"/>
              <a:gd name="connsiteY0" fmla="*/ 0 h 6858000"/>
              <a:gd name="connsiteX1" fmla="*/ 3599069 w 4397136"/>
              <a:gd name="connsiteY1" fmla="*/ 0 h 6858000"/>
              <a:gd name="connsiteX2" fmla="*/ 3634072 w 4397136"/>
              <a:gd name="connsiteY2" fmla="*/ 58977 h 6858000"/>
              <a:gd name="connsiteX3" fmla="*/ 4397136 w 4397136"/>
              <a:gd name="connsiteY3" fmla="*/ 3474189 h 6858000"/>
              <a:gd name="connsiteX4" fmla="*/ 3802221 w 4397136"/>
              <a:gd name="connsiteY4" fmla="*/ 6546415 h 6858000"/>
              <a:gd name="connsiteX5" fmla="*/ 3649466 w 4397136"/>
              <a:gd name="connsiteY5" fmla="*/ 6858000 h 6858000"/>
              <a:gd name="connsiteX6" fmla="*/ 0 w 4397136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97136" h="6858000">
                <a:moveTo>
                  <a:pt x="0" y="0"/>
                </a:moveTo>
                <a:lnTo>
                  <a:pt x="3599069" y="0"/>
                </a:lnTo>
                <a:lnTo>
                  <a:pt x="3634072" y="58977"/>
                </a:lnTo>
                <a:cubicBezTo>
                  <a:pt x="4105532" y="933006"/>
                  <a:pt x="4397136" y="2140466"/>
                  <a:pt x="4397136" y="3474189"/>
                </a:cubicBezTo>
                <a:cubicBezTo>
                  <a:pt x="4397136" y="4641197"/>
                  <a:pt x="4173877" y="5711534"/>
                  <a:pt x="3802221" y="6546415"/>
                </a:cubicBezTo>
                <a:lnTo>
                  <a:pt x="3649466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40" name="Freeform: Shape 39">
            <a:extLst>
              <a:ext uri="{FF2B5EF4-FFF2-40B4-BE49-F238E27FC236}">
                <a16:creationId xmlns:a16="http://schemas.microsoft.com/office/drawing/2014/main" id="{D529C0C6-AAEB-4982-A9E6-BC6A8B2AEF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386504" cy="6858000"/>
          </a:xfrm>
          <a:custGeom>
            <a:avLst/>
            <a:gdLst>
              <a:gd name="connsiteX0" fmla="*/ 0 w 4386504"/>
              <a:gd name="connsiteY0" fmla="*/ 0 h 6858000"/>
              <a:gd name="connsiteX1" fmla="*/ 3588437 w 4386504"/>
              <a:gd name="connsiteY1" fmla="*/ 0 h 6858000"/>
              <a:gd name="connsiteX2" fmla="*/ 3623440 w 4386504"/>
              <a:gd name="connsiteY2" fmla="*/ 58977 h 6858000"/>
              <a:gd name="connsiteX3" fmla="*/ 4386504 w 4386504"/>
              <a:gd name="connsiteY3" fmla="*/ 3474189 h 6858000"/>
              <a:gd name="connsiteX4" fmla="*/ 3791589 w 4386504"/>
              <a:gd name="connsiteY4" fmla="*/ 6546415 h 6858000"/>
              <a:gd name="connsiteX5" fmla="*/ 3638834 w 4386504"/>
              <a:gd name="connsiteY5" fmla="*/ 6858000 h 6858000"/>
              <a:gd name="connsiteX6" fmla="*/ 0 w 438650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6504" h="6858000">
                <a:moveTo>
                  <a:pt x="0" y="0"/>
                </a:moveTo>
                <a:lnTo>
                  <a:pt x="3588437" y="0"/>
                </a:lnTo>
                <a:lnTo>
                  <a:pt x="3623440" y="58977"/>
                </a:lnTo>
                <a:cubicBezTo>
                  <a:pt x="4094900" y="933006"/>
                  <a:pt x="4386504" y="2140466"/>
                  <a:pt x="4386504" y="3474189"/>
                </a:cubicBezTo>
                <a:cubicBezTo>
                  <a:pt x="4386504" y="4641197"/>
                  <a:pt x="4163245" y="5711534"/>
                  <a:pt x="3791589" y="6546415"/>
                </a:cubicBezTo>
                <a:lnTo>
                  <a:pt x="3638834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311B9E6C-DE66-32CE-8C7C-9FB2CB7E44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44459" y="1059581"/>
            <a:ext cx="3697586" cy="3985742"/>
          </a:xfrm>
        </p:spPr>
        <p:txBody>
          <a:bodyPr>
            <a:noAutofit/>
          </a:bodyPr>
          <a:lstStyle/>
          <a:p>
            <a:pPr algn="l"/>
            <a:r>
              <a:rPr lang="en-GB" dirty="0">
                <a:solidFill>
                  <a:schemeClr val="bg1"/>
                </a:solidFill>
                <a:latin typeface="Copperplate Gothic Bold" panose="020E0705020206020404" pitchFamily="34" charset="0"/>
              </a:rPr>
              <a:t>Il Progetto </a:t>
            </a:r>
            <a:r>
              <a:rPr lang="en-GB" dirty="0" err="1">
                <a:solidFill>
                  <a:schemeClr val="bg1"/>
                </a:solidFill>
                <a:latin typeface="Copperplate Gothic Bold" panose="020E0705020206020404" pitchFamily="34" charset="0"/>
              </a:rPr>
              <a:t>presentato</a:t>
            </a:r>
            <a:r>
              <a:rPr lang="en-GB" dirty="0">
                <a:solidFill>
                  <a:schemeClr val="bg1"/>
                </a:solidFill>
                <a:latin typeface="Copperplate Gothic Bold" panose="020E0705020206020404" pitchFamily="34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Copperplate Gothic Bold" panose="020E0705020206020404" pitchFamily="34" charset="0"/>
              </a:rPr>
              <a:t>alla</a:t>
            </a:r>
            <a:r>
              <a:rPr lang="en-GB" dirty="0">
                <a:solidFill>
                  <a:schemeClr val="bg1"/>
                </a:solidFill>
                <a:latin typeface="Copperplate Gothic Bold" panose="020E0705020206020404" pitchFamily="34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Copperplate Gothic Bold" panose="020E0705020206020404" pitchFamily="34" charset="0"/>
              </a:rPr>
              <a:t>giornata</a:t>
            </a:r>
            <a:r>
              <a:rPr lang="en-GB" dirty="0">
                <a:solidFill>
                  <a:schemeClr val="bg1"/>
                </a:solidFill>
                <a:latin typeface="Copperplate Gothic Bold" panose="020E0705020206020404" pitchFamily="34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Copperplate Gothic Bold" panose="020E0705020206020404" pitchFamily="34" charset="0"/>
              </a:rPr>
              <a:t>della</a:t>
            </a:r>
            <a:r>
              <a:rPr lang="en-GB" dirty="0">
                <a:solidFill>
                  <a:schemeClr val="bg1"/>
                </a:solidFill>
                <a:latin typeface="Copperplate Gothic Bold" panose="020E0705020206020404" pitchFamily="34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Copperplate Gothic Bold" panose="020E0705020206020404" pitchFamily="34" charset="0"/>
              </a:rPr>
              <a:t>cultura</a:t>
            </a:r>
            <a:r>
              <a:rPr lang="en-GB" dirty="0">
                <a:solidFill>
                  <a:schemeClr val="bg1"/>
                </a:solidFill>
                <a:latin typeface="Copperplate Gothic Bold" panose="020E0705020206020404" pitchFamily="34" charset="0"/>
              </a:rPr>
              <a:t> di </a:t>
            </a:r>
            <a:r>
              <a:rPr lang="en-GB" dirty="0" err="1">
                <a:solidFill>
                  <a:schemeClr val="bg1"/>
                </a:solidFill>
                <a:latin typeface="Copperplate Gothic Bold" panose="020E0705020206020404" pitchFamily="34" charset="0"/>
              </a:rPr>
              <a:t>roma</a:t>
            </a:r>
            <a:r>
              <a:rPr lang="en-GB" dirty="0">
                <a:solidFill>
                  <a:schemeClr val="bg1"/>
                </a:solidFill>
                <a:latin typeface="Copperplate Gothic Bold" panose="020E0705020206020404" pitchFamily="34" charset="0"/>
              </a:rPr>
              <a:t>,  </a:t>
            </a:r>
            <a:r>
              <a:rPr lang="en-GB" dirty="0" err="1">
                <a:solidFill>
                  <a:schemeClr val="bg1"/>
                </a:solidFill>
                <a:latin typeface="Copperplate Gothic Bold" panose="020E0705020206020404" pitchFamily="34" charset="0"/>
              </a:rPr>
              <a:t>organizzata</a:t>
            </a:r>
            <a:r>
              <a:rPr lang="en-GB" dirty="0">
                <a:solidFill>
                  <a:schemeClr val="bg1"/>
                </a:solidFill>
                <a:latin typeface="Copperplate Gothic Bold" panose="020E0705020206020404" pitchFamily="34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Copperplate Gothic Bold" panose="020E0705020206020404" pitchFamily="34" charset="0"/>
              </a:rPr>
              <a:t>dalla</a:t>
            </a:r>
            <a:r>
              <a:rPr lang="en-GB" dirty="0">
                <a:solidFill>
                  <a:schemeClr val="bg1"/>
                </a:solidFill>
                <a:latin typeface="Copperplate Gothic Bold" panose="020E0705020206020404" pitchFamily="34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Copperplate Gothic Bold" panose="020E0705020206020404" pitchFamily="34" charset="0"/>
              </a:rPr>
              <a:t>commissione</a:t>
            </a:r>
            <a:r>
              <a:rPr lang="en-GB" dirty="0">
                <a:solidFill>
                  <a:schemeClr val="bg1"/>
                </a:solidFill>
                <a:latin typeface="Copperplate Gothic Bold" panose="020E0705020206020404" pitchFamily="34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Copperplate Gothic Bold" panose="020E0705020206020404" pitchFamily="34" charset="0"/>
              </a:rPr>
              <a:t>cultura</a:t>
            </a:r>
            <a:r>
              <a:rPr lang="en-GB" dirty="0">
                <a:solidFill>
                  <a:schemeClr val="bg1"/>
                </a:solidFill>
                <a:latin typeface="Copperplate Gothic Bold" panose="020E0705020206020404" pitchFamily="34" charset="0"/>
              </a:rPr>
              <a:t> del rotary </a:t>
            </a:r>
          </a:p>
          <a:p>
            <a:pPr algn="l"/>
            <a:r>
              <a:rPr lang="en-GB" dirty="0">
                <a:solidFill>
                  <a:schemeClr val="bg1"/>
                </a:solidFill>
                <a:latin typeface="Copperplate Gothic Bold" panose="020E0705020206020404" pitchFamily="34" charset="0"/>
              </a:rPr>
              <a:t>e </a:t>
            </a:r>
            <a:r>
              <a:rPr lang="en-GB" dirty="0" err="1">
                <a:solidFill>
                  <a:schemeClr val="bg1"/>
                </a:solidFill>
                <a:latin typeface="Copperplate Gothic Bold" panose="020E0705020206020404" pitchFamily="34" charset="0"/>
              </a:rPr>
              <a:t>parte</a:t>
            </a:r>
            <a:r>
              <a:rPr lang="en-GB" dirty="0">
                <a:solidFill>
                  <a:schemeClr val="bg1"/>
                </a:solidFill>
                <a:latin typeface="Copperplate Gothic Bold" panose="020E0705020206020404" pitchFamily="34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Copperplate Gothic Bold" panose="020E0705020206020404" pitchFamily="34" charset="0"/>
              </a:rPr>
              <a:t>della</a:t>
            </a:r>
            <a:r>
              <a:rPr lang="en-GB" dirty="0">
                <a:solidFill>
                  <a:schemeClr val="bg1"/>
                </a:solidFill>
                <a:latin typeface="Copperplate Gothic Bold" panose="020E0705020206020404" pitchFamily="34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Copperplate Gothic Bold" panose="020E0705020206020404" pitchFamily="34" charset="0"/>
              </a:rPr>
              <a:t>pubblicazione</a:t>
            </a:r>
            <a:r>
              <a:rPr lang="en-GB" dirty="0">
                <a:solidFill>
                  <a:schemeClr val="bg1"/>
                </a:solidFill>
                <a:latin typeface="Copperplate Gothic Bold" panose="020E0705020206020404" pitchFamily="34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Copperplate Gothic Bold" panose="020E0705020206020404" pitchFamily="34" charset="0"/>
              </a:rPr>
              <a:t>gangemi</a:t>
            </a:r>
            <a:endParaRPr lang="en-GB" dirty="0">
              <a:solidFill>
                <a:schemeClr val="bg1"/>
              </a:solidFill>
              <a:latin typeface="Copperplate Gothic Bold" panose="020E0705020206020404" pitchFamily="34" charset="0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80D36F24-5EC0-4A09-9836-6580E1D4B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67989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7C0B334E-66E0-442A-8306-19629EC2DC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2" y="4544568"/>
            <a:ext cx="3414966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4" name="Picture 23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C2625573-D9A7-59E1-89D1-BCDD68F99BD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61883" y="3963085"/>
            <a:ext cx="5715012" cy="3108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889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928F64C6-FE22-4FC1-A763-DFCC514811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261224" y="4577975"/>
            <a:ext cx="7539349" cy="1899827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1D633D88-E050-EB14-7272-9D374630678D}"/>
              </a:ext>
            </a:extLst>
          </p:cNvPr>
          <p:cNvSpPr txBox="1">
            <a:spLocks/>
          </p:cNvSpPr>
          <p:nvPr/>
        </p:nvSpPr>
        <p:spPr>
          <a:xfrm>
            <a:off x="4603468" y="4741948"/>
            <a:ext cx="6829520" cy="86203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ct val="0"/>
              </a:spcBef>
              <a:spcAft>
                <a:spcPts val="600"/>
              </a:spcAft>
            </a:pPr>
            <a: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La visita a restauro finito </a:t>
            </a:r>
          </a:p>
        </p:txBody>
      </p:sp>
      <p:pic>
        <p:nvPicPr>
          <p:cNvPr id="6" name="Picture 5" descr="A circular object with a design on it&#10;&#10;AI-generated content may be incorrect.">
            <a:extLst>
              <a:ext uri="{FF2B5EF4-FFF2-40B4-BE49-F238E27FC236}">
                <a16:creationId xmlns:a16="http://schemas.microsoft.com/office/drawing/2014/main" id="{D9872395-F15A-16CC-984B-7F70C9D852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55" r="1" b="13155"/>
          <a:stretch>
            <a:fillRect/>
          </a:stretch>
        </p:blipFill>
        <p:spPr>
          <a:xfrm>
            <a:off x="317636" y="321734"/>
            <a:ext cx="3797570" cy="2010551"/>
          </a:xfrm>
          <a:prstGeom prst="rect">
            <a:avLst/>
          </a:prstGeom>
        </p:spPr>
      </p:pic>
      <p:pic>
        <p:nvPicPr>
          <p:cNvPr id="12" name="Picture 11" descr="A table with objects on it&#10;&#10;AI-generated content may be incorrect.">
            <a:extLst>
              <a:ext uri="{FF2B5EF4-FFF2-40B4-BE49-F238E27FC236}">
                <a16:creationId xmlns:a16="http://schemas.microsoft.com/office/drawing/2014/main" id="{2BA5E257-C90B-D105-8EEA-D32E21634F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04" r="9193" b="-3"/>
          <a:stretch>
            <a:fillRect/>
          </a:stretch>
        </p:blipFill>
        <p:spPr>
          <a:xfrm>
            <a:off x="4202549" y="321732"/>
            <a:ext cx="3793472" cy="4111323"/>
          </a:xfrm>
          <a:prstGeom prst="rect">
            <a:avLst/>
          </a:prstGeom>
        </p:spPr>
      </p:pic>
      <p:pic>
        <p:nvPicPr>
          <p:cNvPr id="4" name="Picture 3" descr="A close-up of a mirror&#10;&#10;AI-generated content may be incorrect.">
            <a:extLst>
              <a:ext uri="{FF2B5EF4-FFF2-40B4-BE49-F238E27FC236}">
                <a16:creationId xmlns:a16="http://schemas.microsoft.com/office/drawing/2014/main" id="{D656DB8C-DFB9-519F-7584-E5EEC04F70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74" b="17043"/>
          <a:stretch>
            <a:fillRect/>
          </a:stretch>
        </p:blipFill>
        <p:spPr>
          <a:xfrm>
            <a:off x="8086176" y="321733"/>
            <a:ext cx="3797984" cy="2010552"/>
          </a:xfrm>
          <a:prstGeom prst="rect">
            <a:avLst/>
          </a:prstGeom>
        </p:spPr>
      </p:pic>
      <p:pic>
        <p:nvPicPr>
          <p:cNvPr id="5" name="Picture 4" descr="Women looking at a mirror&#10;&#10;AI-generated content may be incorrect.">
            <a:extLst>
              <a:ext uri="{FF2B5EF4-FFF2-40B4-BE49-F238E27FC236}">
                <a16:creationId xmlns:a16="http://schemas.microsoft.com/office/drawing/2014/main" id="{50418D9F-38BA-E7C0-5DD2-372D854704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4812"/>
          <a:stretch>
            <a:fillRect/>
          </a:stretch>
        </p:blipFill>
        <p:spPr>
          <a:xfrm>
            <a:off x="317634" y="2422097"/>
            <a:ext cx="3794760" cy="2013804"/>
          </a:xfrm>
          <a:prstGeom prst="rect">
            <a:avLst/>
          </a:prstGeom>
        </p:spPr>
      </p:pic>
      <p:pic>
        <p:nvPicPr>
          <p:cNvPr id="8" name="Picture 7" descr="A close-up of a mirror&#10;&#10;AI-generated content may be incorrect.">
            <a:extLst>
              <a:ext uri="{FF2B5EF4-FFF2-40B4-BE49-F238E27FC236}">
                <a16:creationId xmlns:a16="http://schemas.microsoft.com/office/drawing/2014/main" id="{28CDCFB9-61F3-4BA7-3493-6B5B5A7B55A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29" b="12326"/>
          <a:stretch>
            <a:fillRect/>
          </a:stretch>
        </p:blipFill>
        <p:spPr>
          <a:xfrm>
            <a:off x="8082952" y="2431705"/>
            <a:ext cx="3797983" cy="2000947"/>
          </a:xfrm>
          <a:prstGeom prst="rect">
            <a:avLst/>
          </a:prstGeom>
        </p:spPr>
      </p:pic>
      <p:pic>
        <p:nvPicPr>
          <p:cNvPr id="10" name="Picture 9" descr="A close-up of a mirror&#10;&#10;AI-generated content may be incorrect.">
            <a:extLst>
              <a:ext uri="{FF2B5EF4-FFF2-40B4-BE49-F238E27FC236}">
                <a16:creationId xmlns:a16="http://schemas.microsoft.com/office/drawing/2014/main" id="{3D385776-EFB6-0776-5CDE-72430538F18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19" r="1" b="10639"/>
          <a:stretch>
            <a:fillRect/>
          </a:stretch>
        </p:blipFill>
        <p:spPr>
          <a:xfrm>
            <a:off x="317634" y="4525716"/>
            <a:ext cx="3794760" cy="2010551"/>
          </a:xfrm>
          <a:prstGeom prst="rect">
            <a:avLst/>
          </a:prstGeom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5C34627B-48E6-4F4D-B843-97717A86B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19934" y="5694097"/>
            <a:ext cx="54864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8032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2">
            <a:extLst>
              <a:ext uri="{FF2B5EF4-FFF2-40B4-BE49-F238E27FC236}">
                <a16:creationId xmlns:a16="http://schemas.microsoft.com/office/drawing/2014/main" id="{1D633D88-E050-EB14-7272-9D374630678D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094480"/>
          </a:xfrm>
          <a:prstGeom prst="rect">
            <a:avLst/>
          </a:prstGeom>
          <a:ln w="19050">
            <a:solidFill>
              <a:schemeClr val="accent1">
                <a:shade val="15000"/>
              </a:schemeClr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400" dirty="0">
                <a:solidFill>
                  <a:srgbClr val="2A1500"/>
                </a:solidFill>
                <a:latin typeface="Copperplate Gothic Bold" panose="020E0705020206020404" pitchFamily="34" charset="0"/>
              </a:rPr>
              <a:t>I </a:t>
            </a:r>
            <a:r>
              <a:rPr lang="en-GB" sz="4400" dirty="0" err="1">
                <a:solidFill>
                  <a:srgbClr val="2A1500"/>
                </a:solidFill>
                <a:latin typeface="Copperplate Gothic Bold" panose="020E0705020206020404" pitchFamily="34" charset="0"/>
              </a:rPr>
              <a:t>nostri</a:t>
            </a:r>
            <a:r>
              <a:rPr lang="en-GB" sz="4400" dirty="0">
                <a:solidFill>
                  <a:srgbClr val="2A1500"/>
                </a:solidFill>
                <a:latin typeface="Copperplate Gothic Bold" panose="020E0705020206020404" pitchFamily="34" charset="0"/>
              </a:rPr>
              <a:t> partners e </a:t>
            </a:r>
            <a:r>
              <a:rPr lang="en-GB" sz="4400" dirty="0" err="1">
                <a:solidFill>
                  <a:srgbClr val="2A1500"/>
                </a:solidFill>
                <a:latin typeface="Copperplate Gothic Bold" panose="020E0705020206020404" pitchFamily="34" charset="0"/>
              </a:rPr>
              <a:t>sostenitori</a:t>
            </a:r>
            <a:endParaRPr lang="en-GB" sz="4400" dirty="0">
              <a:solidFill>
                <a:srgbClr val="2A1500"/>
              </a:solidFill>
              <a:latin typeface="Copperplate Gothic Bold" panose="020E0705020206020404" pitchFamily="34" charset="0"/>
            </a:endParaRPr>
          </a:p>
        </p:txBody>
      </p:sp>
      <p:pic>
        <p:nvPicPr>
          <p:cNvPr id="9" name="Picture 8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16B36BB6-9612-6D23-3137-9D2BB052F9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831" y="823777"/>
            <a:ext cx="3833420" cy="1578467"/>
          </a:xfrm>
          <a:prstGeom prst="rect">
            <a:avLst/>
          </a:prstGeom>
        </p:spPr>
      </p:pic>
      <p:pic>
        <p:nvPicPr>
          <p:cNvPr id="13" name="Picture 12" descr="A black and white photo of a black background&#10;&#10;AI-generated content may be incorrect.">
            <a:extLst>
              <a:ext uri="{FF2B5EF4-FFF2-40B4-BE49-F238E27FC236}">
                <a16:creationId xmlns:a16="http://schemas.microsoft.com/office/drawing/2014/main" id="{DD1FAF17-DD9D-562A-4483-320EB235CC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7146" y="1092218"/>
            <a:ext cx="3433793" cy="1041583"/>
          </a:xfrm>
          <a:prstGeom prst="rect">
            <a:avLst/>
          </a:prstGeom>
        </p:spPr>
      </p:pic>
      <p:pic>
        <p:nvPicPr>
          <p:cNvPr id="16" name="Picture 15" descr="A logo with red text&#10;&#10;AI-generated content may be incorrect.">
            <a:extLst>
              <a:ext uri="{FF2B5EF4-FFF2-40B4-BE49-F238E27FC236}">
                <a16:creationId xmlns:a16="http://schemas.microsoft.com/office/drawing/2014/main" id="{47AF7CFA-855B-EDC2-DC95-8F7FFE6B9C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4952" y="2457138"/>
            <a:ext cx="3023755" cy="1340629"/>
          </a:xfrm>
          <a:prstGeom prst="rect">
            <a:avLst/>
          </a:prstGeom>
        </p:spPr>
      </p:pic>
      <p:pic>
        <p:nvPicPr>
          <p:cNvPr id="18" name="Picture 17" descr="A black background with blue text&#10;&#10;AI-generated content may be incorrect.">
            <a:extLst>
              <a:ext uri="{FF2B5EF4-FFF2-40B4-BE49-F238E27FC236}">
                <a16:creationId xmlns:a16="http://schemas.microsoft.com/office/drawing/2014/main" id="{55AACDC6-3F3A-4E73-2590-8C55D43372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687" r="2094" b="19699"/>
          <a:stretch/>
        </p:blipFill>
        <p:spPr>
          <a:xfrm>
            <a:off x="-211463" y="2330369"/>
            <a:ext cx="4610676" cy="1194174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22ED9259-9CCD-3BF0-6A79-5B21FA43F8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636" b="-5869"/>
          <a:stretch/>
        </p:blipFill>
        <p:spPr bwMode="auto">
          <a:xfrm>
            <a:off x="6301963" y="4280304"/>
            <a:ext cx="4124158" cy="1303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6" descr="A black background with blue text&#10;&#10;AI-generated content may be incorrect.">
            <a:extLst>
              <a:ext uri="{FF2B5EF4-FFF2-40B4-BE49-F238E27FC236}">
                <a16:creationId xmlns:a16="http://schemas.microsoft.com/office/drawing/2014/main" id="{584CCC25-6AC3-1A10-5A05-5AFD4510641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22" t="36532" r="1872" b="27909"/>
          <a:stretch/>
        </p:blipFill>
        <p:spPr>
          <a:xfrm>
            <a:off x="832670" y="4591161"/>
            <a:ext cx="3588095" cy="992863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530C6DBD-3DB6-C1AC-AE7B-B525020109F4}"/>
              </a:ext>
            </a:extLst>
          </p:cNvPr>
          <p:cNvSpPr txBox="1"/>
          <p:nvPr/>
        </p:nvSpPr>
        <p:spPr>
          <a:xfrm>
            <a:off x="2776973" y="5717085"/>
            <a:ext cx="6001444" cy="92333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C00000"/>
                </a:solidFill>
              </a:rPr>
              <a:t>Sponsor </a:t>
            </a:r>
            <a:r>
              <a:rPr lang="en-GB" b="1" dirty="0" err="1">
                <a:solidFill>
                  <a:srgbClr val="C00000"/>
                </a:solidFill>
              </a:rPr>
              <a:t>Privati</a:t>
            </a:r>
            <a:r>
              <a:rPr lang="en-GB" b="1" dirty="0">
                <a:solidFill>
                  <a:srgbClr val="C00000"/>
                </a:solidFill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GB" dirty="0"/>
              <a:t>Prof. Michele Tantardini, Rotary Club di Philadelphia</a:t>
            </a:r>
          </a:p>
          <a:p>
            <a:pPr marL="285750" indent="-285750">
              <a:buFontTx/>
              <a:buChar char="-"/>
            </a:pPr>
            <a:r>
              <a:rPr lang="en-GB" dirty="0" err="1"/>
              <a:t>Dott.ssa</a:t>
            </a:r>
            <a:r>
              <a:rPr lang="en-GB" dirty="0"/>
              <a:t> Chiara Berettoni</a:t>
            </a:r>
          </a:p>
        </p:txBody>
      </p:sp>
      <p:pic>
        <p:nvPicPr>
          <p:cNvPr id="4" name="Picture 3" descr="A black background with blue text&#10;&#10;AI-generated content may be incorrect.">
            <a:extLst>
              <a:ext uri="{FF2B5EF4-FFF2-40B4-BE49-F238E27FC236}">
                <a16:creationId xmlns:a16="http://schemas.microsoft.com/office/drawing/2014/main" id="{03814795-CB75-9AD1-8C9C-811ADFF8E34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68" t="33114" r="-1848" b="27910"/>
          <a:stretch/>
        </p:blipFill>
        <p:spPr>
          <a:xfrm>
            <a:off x="987101" y="3423887"/>
            <a:ext cx="3588095" cy="104965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AFDBFCE-1D73-138C-62E2-CC419892E85C}"/>
              </a:ext>
            </a:extLst>
          </p:cNvPr>
          <p:cNvSpPr txBox="1"/>
          <p:nvPr/>
        </p:nvSpPr>
        <p:spPr>
          <a:xfrm>
            <a:off x="9191413" y="4591161"/>
            <a:ext cx="157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002060"/>
                </a:solidFill>
              </a:rPr>
              <a:t>Agenzia 15</a:t>
            </a:r>
          </a:p>
        </p:txBody>
      </p:sp>
    </p:spTree>
    <p:extLst>
      <p:ext uri="{BB962C8B-B14F-4D97-AF65-F5344CB8AC3E}">
        <p14:creationId xmlns:p14="http://schemas.microsoft.com/office/powerpoint/2010/main" val="3842884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6737</TotalTime>
  <Words>158</Words>
  <Application>Microsoft Office PowerPoint</Application>
  <PresentationFormat>Widescreen</PresentationFormat>
  <Paragraphs>28</Paragraphs>
  <Slides>7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6" baseType="lpstr">
      <vt:lpstr>Aptos</vt:lpstr>
      <vt:lpstr>Aptos Display</vt:lpstr>
      <vt:lpstr>Arial</vt:lpstr>
      <vt:lpstr>Arial Narrow</vt:lpstr>
      <vt:lpstr>Calibri</vt:lpstr>
      <vt:lpstr>Copperplate Gothic Bold</vt:lpstr>
      <vt:lpstr>Eras Bold ITC</vt:lpstr>
      <vt:lpstr>Garamond</vt:lpstr>
      <vt:lpstr>Office Theme</vt:lpstr>
      <vt:lpstr>RESTAURO DI CINQUE SPECCHI  DELLA COLLEZIONE CASTELLANI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Galloni, Tiziana</dc:creator>
  <cp:lastModifiedBy>Galloni, Tiziana</cp:lastModifiedBy>
  <cp:revision>46</cp:revision>
  <dcterms:created xsi:type="dcterms:W3CDTF">2025-05-05T16:24:54Z</dcterms:created>
  <dcterms:modified xsi:type="dcterms:W3CDTF">2025-05-27T17:31:57Z</dcterms:modified>
</cp:coreProperties>
</file>